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2"/>
  </p:notesMasterIdLst>
  <p:sldIdLst>
    <p:sldId id="256" r:id="rId2"/>
    <p:sldId id="257" r:id="rId3"/>
    <p:sldId id="266" r:id="rId4"/>
    <p:sldId id="258" r:id="rId5"/>
    <p:sldId id="259" r:id="rId6"/>
    <p:sldId id="267" r:id="rId7"/>
    <p:sldId id="268" r:id="rId8"/>
    <p:sldId id="273" r:id="rId9"/>
    <p:sldId id="281" r:id="rId10"/>
    <p:sldId id="272" r:id="rId11"/>
    <p:sldId id="278" r:id="rId12"/>
    <p:sldId id="269" r:id="rId13"/>
    <p:sldId id="277" r:id="rId14"/>
    <p:sldId id="275" r:id="rId15"/>
    <p:sldId id="274" r:id="rId16"/>
    <p:sldId id="270" r:id="rId17"/>
    <p:sldId id="271" r:id="rId18"/>
    <p:sldId id="276" r:id="rId19"/>
    <p:sldId id="265" r:id="rId20"/>
    <p:sldId id="280" r:id="rId21"/>
  </p:sldIdLst>
  <p:sldSz cx="12188825"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2" autoAdjust="0"/>
    <p:restoredTop sz="71411" autoAdjust="0"/>
  </p:normalViewPr>
  <p:slideViewPr>
    <p:cSldViewPr snapToGrid="0" snapToObjects="1">
      <p:cViewPr varScale="1">
        <p:scale>
          <a:sx n="53" d="100"/>
          <a:sy n="53" d="100"/>
        </p:scale>
        <p:origin x="1152" y="24"/>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snapToObjects="1">
      <p:cViewPr varScale="1">
        <p:scale>
          <a:sx n="56" d="100"/>
          <a:sy n="56" d="100"/>
        </p:scale>
        <p:origin x="2588" y="5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501937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thenetworkingnavigator.com/"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marL="171450" lvl="0" indent="-171450">
              <a:buFont typeface="Arial" panose="020B0604020202020204" pitchFamily="34" charset="0"/>
              <a:buChar char="•"/>
            </a:pPr>
            <a:r>
              <a:rPr lang="en-US" dirty="0"/>
              <a:t>Career transition can make you question how to describe yourself. </a:t>
            </a:r>
          </a:p>
          <a:p>
            <a:pPr marL="171450" lvl="0" indent="-171450">
              <a:buFont typeface="Arial" panose="020B0604020202020204" pitchFamily="34" charset="0"/>
              <a:buChar char="•"/>
            </a:pPr>
            <a:r>
              <a:rPr lang="en-US" dirty="0"/>
              <a:t>Your title may change; your experience and value don’t disappear. </a:t>
            </a:r>
          </a:p>
          <a:p>
            <a:pPr marL="171450" lvl="0" indent="-171450">
              <a:buFont typeface="Arial" panose="020B0604020202020204" pitchFamily="34" charset="0"/>
              <a:buChar char="•"/>
            </a:pPr>
            <a:r>
              <a:rPr lang="en-US" dirty="0"/>
              <a:t>Today is about getting clear on what you bring and what you want next. </a:t>
            </a:r>
          </a:p>
          <a:p>
            <a:pPr marL="171450" lvl="0" indent="-171450">
              <a:buFont typeface="Arial" panose="020B0604020202020204" pitchFamily="34" charset="0"/>
              <a:buChar char="•"/>
            </a:pPr>
            <a:r>
              <a:rPr lang="en-US" dirty="0"/>
              <a:t>Your B.R.A.N.D. becomes the bridge from where you’ve been to where you’re going.</a:t>
            </a:r>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marL="171450" indent="-171450" rtl="0">
              <a:buFont typeface="Arial" panose="020B0604020202020204" pitchFamily="34" charset="0"/>
              <a:buChar char="•"/>
            </a:pPr>
            <a:r>
              <a:rPr lang="en-US" dirty="0"/>
              <a:t>Your brand gives people a quick understanding of you. </a:t>
            </a:r>
          </a:p>
          <a:p>
            <a:pPr marL="171450" indent="-171450" rtl="0">
              <a:buFont typeface="Arial" panose="020B0604020202020204" pitchFamily="34" charset="0"/>
              <a:buChar char="•"/>
            </a:pPr>
            <a:r>
              <a:rPr lang="en-US" dirty="0"/>
              <a:t>Be clear: What do you bring? </a:t>
            </a:r>
          </a:p>
          <a:p>
            <a:pPr marL="171450" indent="-171450" rtl="0">
              <a:buFont typeface="Arial" panose="020B0604020202020204" pitchFamily="34" charset="0"/>
              <a:buChar char="•"/>
            </a:pPr>
            <a:r>
              <a:rPr lang="en-US" dirty="0"/>
              <a:t>Be visible: Are the right people seeing you? </a:t>
            </a:r>
          </a:p>
          <a:p>
            <a:pPr marL="171450" indent="-171450" rtl="0">
              <a:buFont typeface="Arial" panose="020B0604020202020204" pitchFamily="34" charset="0"/>
              <a:buChar char="•"/>
            </a:pPr>
            <a:r>
              <a:rPr lang="en-US" dirty="0"/>
              <a:t>Be memorable: Can someone easily describe you to someone else? </a:t>
            </a:r>
          </a:p>
          <a:p>
            <a:pPr marL="171450" indent="-171450" rtl="0">
              <a:buFont typeface="Arial" panose="020B0604020202020204" pitchFamily="34" charset="0"/>
              <a:buChar char="•"/>
            </a:pPr>
            <a:r>
              <a:rPr lang="en-US" dirty="0"/>
              <a:t>The goal is to make it easier for people to help you.</a:t>
            </a:r>
          </a:p>
          <a:p>
            <a:pPr rtl="0"/>
            <a:endParaRPr lang="en-US" dirty="0"/>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pPr marL="171450" indent="-171450">
              <a:buFont typeface="Arial" panose="020B0604020202020204" pitchFamily="34" charset="0"/>
              <a:buChar char="•"/>
            </a:pPr>
            <a:r>
              <a:rPr lang="en-US" dirty="0"/>
              <a:t>Three simple questions. </a:t>
            </a:r>
          </a:p>
          <a:p>
            <a:pPr marL="171450" indent="-171450">
              <a:buFont typeface="Arial" panose="020B0604020202020204" pitchFamily="34" charset="0"/>
              <a:buChar char="•"/>
            </a:pPr>
            <a:r>
              <a:rPr lang="en-US" dirty="0"/>
              <a:t>What do you bring? Experience, skills, knowledge, results. </a:t>
            </a:r>
          </a:p>
          <a:p>
            <a:pPr marL="171450" indent="-171450">
              <a:buFont typeface="Arial" panose="020B0604020202020204" pitchFamily="34" charset="0"/>
              <a:buChar char="•"/>
            </a:pPr>
            <a:r>
              <a:rPr lang="en-US" dirty="0"/>
              <a:t>What do you want next? Be specific enough to create direction. </a:t>
            </a:r>
          </a:p>
          <a:p>
            <a:pPr marL="171450" indent="-171450">
              <a:buFont typeface="Arial" panose="020B0604020202020204" pitchFamily="34" charset="0"/>
              <a:buChar char="•"/>
            </a:pPr>
            <a:r>
              <a:rPr lang="en-US" dirty="0"/>
              <a:t>How can I help? People need to know what introductions to make. </a:t>
            </a:r>
          </a:p>
          <a:p>
            <a:pPr marL="171450" indent="-171450">
              <a:buFont typeface="Arial" panose="020B0604020202020204" pitchFamily="34" charset="0"/>
              <a:buChar char="•"/>
            </a:pPr>
            <a:r>
              <a:rPr lang="en-US" dirty="0"/>
              <a:t>You don’t need a perfect pitch—you need a clear story.</a:t>
            </a:r>
          </a:p>
          <a:p>
            <a:pPr marL="171450" indent="-171450">
              <a:buFont typeface="Arial" panose="020B0604020202020204" pitchFamily="34" charset="0"/>
              <a:buChar char="•"/>
            </a:pPr>
            <a:r>
              <a:rPr lang="en-US" dirty="0"/>
              <a:t>Now introduce your self in 30 seconds,</a:t>
            </a:r>
          </a:p>
          <a:p>
            <a:endParaRPr lang="en-US" dirty="0"/>
          </a:p>
        </p:txBody>
      </p:sp>
    </p:spTree>
    <p:extLst>
      <p:ext uri="{BB962C8B-B14F-4D97-AF65-F5344CB8AC3E}">
        <p14:creationId xmlns:p14="http://schemas.microsoft.com/office/powerpoint/2010/main" val="7555744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B — Beliefs: What drives you? </a:t>
            </a:r>
          </a:p>
          <a:p>
            <a:r>
              <a:rPr lang="en-US" dirty="0"/>
              <a:t>R — Representation: How and where do you show up? </a:t>
            </a:r>
          </a:p>
          <a:p>
            <a:r>
              <a:rPr lang="en-US" dirty="0"/>
              <a:t>A — Autonomy: How are you managing your search? </a:t>
            </a:r>
          </a:p>
          <a:p>
            <a:r>
              <a:rPr lang="en-US" dirty="0"/>
              <a:t>N — Network: Who can help you move forward? </a:t>
            </a:r>
          </a:p>
          <a:p>
            <a:r>
              <a:rPr lang="en-US" dirty="0"/>
              <a:t>D — Differentiate: Why should someone remember you? </a:t>
            </a:r>
          </a:p>
          <a:p>
            <a:r>
              <a:rPr lang="en-US" dirty="0"/>
              <a:t>These five pieces work together.</a:t>
            </a:r>
          </a:p>
        </p:txBody>
      </p:sp>
      <p:sp>
        <p:nvSpPr>
          <p:cNvPr id="4" name="Slide Number Placeholder 3"/>
          <p:cNvSpPr>
            <a:spLocks noGrp="1"/>
          </p:cNvSpPr>
          <p:nvPr>
            <p:ph type="sldNum" sz="quarter" idx="5"/>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marL="171450" lvl="0" indent="-171450">
              <a:buFont typeface="Arial" panose="020B0604020202020204" pitchFamily="34" charset="0"/>
              <a:buChar char="•"/>
            </a:pPr>
            <a:r>
              <a:rPr lang="en-US" dirty="0"/>
              <a:t>Don’t start with job titles—start with what you do well. </a:t>
            </a:r>
          </a:p>
          <a:p>
            <a:pPr marL="171450" lvl="0" indent="-171450">
              <a:buFont typeface="Arial" panose="020B0604020202020204" pitchFamily="34" charset="0"/>
              <a:buChar char="•"/>
            </a:pPr>
            <a:r>
              <a:rPr lang="en-US" dirty="0"/>
              <a:t>What parts of your previous work energized you? </a:t>
            </a:r>
          </a:p>
          <a:p>
            <a:pPr marL="171450" lvl="0" indent="-171450">
              <a:buFont typeface="Arial" panose="020B0604020202020204" pitchFamily="34" charset="0"/>
              <a:buChar char="•"/>
            </a:pPr>
            <a:r>
              <a:rPr lang="en-US" dirty="0"/>
              <a:t>What values do you want in your next workplace? </a:t>
            </a:r>
          </a:p>
          <a:p>
            <a:pPr marL="171450" lvl="0" indent="-171450">
              <a:buFont typeface="Arial" panose="020B0604020202020204" pitchFamily="34" charset="0"/>
              <a:buChar char="•"/>
            </a:pPr>
            <a:r>
              <a:rPr lang="en-US" dirty="0"/>
              <a:t>Think talents, knowledge, skills, characteristics and values. </a:t>
            </a:r>
          </a:p>
          <a:p>
            <a:pPr marL="171450" lvl="0" indent="-171450">
              <a:buFont typeface="Arial" panose="020B0604020202020204" pitchFamily="34" charset="0"/>
              <a:buChar char="•"/>
            </a:pPr>
            <a:r>
              <a:rPr lang="en-US" dirty="0"/>
              <a:t>Your next job doesn’t have to look exactly like your last one.</a:t>
            </a:r>
          </a:p>
          <a:p>
            <a:endParaRPr lang="en-US" dirty="0"/>
          </a:p>
          <a:p>
            <a:r>
              <a:rPr dirty="0"/>
              <a:t>Prompt a quick reflection. Invite 30 seconds of silent writing or pair-share.</a:t>
            </a:r>
            <a:endParaRPr lang="en-US" dirty="0"/>
          </a:p>
          <a:p>
            <a:pPr marL="342900" marR="0" lvl="0" indent="-342900" algn="l" defTabSz="914400" rtl="0" eaLnBrk="1" fontAlgn="base" latinLnBrk="0" hangingPunct="1">
              <a:lnSpc>
                <a:spcPct val="100000"/>
              </a:lnSpc>
              <a:spcBef>
                <a:spcPct val="20000"/>
              </a:spcBef>
              <a:spcAft>
                <a:spcPct val="0"/>
              </a:spcAft>
              <a:buClrTx/>
              <a:buSzTx/>
              <a:buFont typeface="Arial"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What Talents do you have?</a:t>
            </a:r>
          </a:p>
          <a:p>
            <a:pPr marL="342900" marR="0" lvl="0" indent="-342900" algn="l" defTabSz="914400" rtl="0" eaLnBrk="1" fontAlgn="base" latinLnBrk="0" hangingPunct="1">
              <a:lnSpc>
                <a:spcPct val="100000"/>
              </a:lnSpc>
              <a:spcBef>
                <a:spcPct val="20000"/>
              </a:spcBef>
              <a:spcAft>
                <a:spcPct val="0"/>
              </a:spcAft>
              <a:buClrTx/>
              <a:buSzTx/>
              <a:buFont typeface="Arial"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What Knowledge do you have?</a:t>
            </a:r>
          </a:p>
          <a:p>
            <a:pPr marL="342900" marR="0" lvl="0" indent="-342900" algn="l" defTabSz="914400" rtl="0" eaLnBrk="1" fontAlgn="base" latinLnBrk="0" hangingPunct="1">
              <a:lnSpc>
                <a:spcPct val="100000"/>
              </a:lnSpc>
              <a:spcBef>
                <a:spcPct val="20000"/>
              </a:spcBef>
              <a:spcAft>
                <a:spcPct val="0"/>
              </a:spcAft>
              <a:buClrTx/>
              <a:buSzTx/>
              <a:buFont typeface="Arial"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What Skills do you have?</a:t>
            </a:r>
          </a:p>
          <a:p>
            <a:pPr marL="342900" marR="0" lvl="0" indent="-342900" algn="l" defTabSz="914400" rtl="0" eaLnBrk="1" fontAlgn="base" latinLnBrk="0" hangingPunct="1">
              <a:lnSpc>
                <a:spcPct val="100000"/>
              </a:lnSpc>
              <a:spcBef>
                <a:spcPct val="20000"/>
              </a:spcBef>
              <a:spcAft>
                <a:spcPct val="0"/>
              </a:spcAft>
              <a:buClrTx/>
              <a:buSzTx/>
              <a:buFont typeface="Arial"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What general Characteristics do you have?</a:t>
            </a:r>
          </a:p>
          <a:p>
            <a:pPr marL="342900" marR="0" lvl="0" indent="-342900" algn="l" defTabSz="914400" rtl="0" eaLnBrk="1" fontAlgn="base" latinLnBrk="0" hangingPunct="1">
              <a:lnSpc>
                <a:spcPct val="100000"/>
              </a:lnSpc>
              <a:spcBef>
                <a:spcPct val="20000"/>
              </a:spcBef>
              <a:spcAft>
                <a:spcPct val="0"/>
              </a:spcAft>
              <a:buClrTx/>
              <a:buSzTx/>
              <a:buFont typeface="Arial"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What do you Value most?</a:t>
            </a:r>
          </a:p>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a:ln>
                <a:noFill/>
              </a:ln>
              <a:solidFill>
                <a:prstClr val="black"/>
              </a:solidFill>
              <a:effectLst/>
              <a:uLnTx/>
              <a:uFillTx/>
              <a:latin typeface="Calibri"/>
              <a:ea typeface="+mn-ea"/>
              <a:cs typeface="+mn-cs"/>
            </a:endParaRPr>
          </a:p>
        </p:txBody>
      </p:sp>
      <p:sp>
        <p:nvSpPr>
          <p:cNvPr id="4" name="Slide Number Placeholder 3"/>
          <p:cNvSpPr>
            <a:spLocks noGrp="1"/>
          </p:cNvSpPr>
          <p:nvPr>
            <p:ph type="sldNum" sz="quarter" idx="5"/>
          </p:nvPr>
        </p:nvSpPr>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47ED8C-D2B6-E78A-560D-8A5685E8A8B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692D537-074B-9A53-D996-7925B35BD2C8}"/>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56AF7454-EB9D-C913-3F74-B6289CA8B58C}"/>
              </a:ext>
            </a:extLst>
          </p:cNvPr>
          <p:cNvSpPr>
            <a:spLocks noGrp="1"/>
          </p:cNvSpPr>
          <p:nvPr>
            <p:ph type="body" sz="quarter" idx="3"/>
          </p:nvPr>
        </p:nvSpPr>
        <p:spPr/>
        <p:txBody>
          <a:bodyPr/>
          <a:lstStyle/>
          <a:p>
            <a:pPr marL="171450" indent="-171450">
              <a:buFont typeface="Arial" panose="020B0604020202020204" pitchFamily="34" charset="0"/>
              <a:buChar char="•"/>
            </a:pPr>
            <a:r>
              <a:rPr lang="en-US" dirty="0"/>
              <a:t>Your résumé is only one representation of you. </a:t>
            </a:r>
          </a:p>
          <a:p>
            <a:pPr marL="171450" indent="-171450">
              <a:buFont typeface="Arial" panose="020B0604020202020204" pitchFamily="34" charset="0"/>
              <a:buChar char="•"/>
            </a:pPr>
            <a:r>
              <a:rPr lang="en-US" dirty="0"/>
              <a:t>Think LinkedIn, networking, conversations and professional groups. </a:t>
            </a:r>
          </a:p>
          <a:p>
            <a:pPr marL="171450" indent="-171450">
              <a:buFont typeface="Arial" panose="020B0604020202020204" pitchFamily="34" charset="0"/>
              <a:buChar char="•"/>
            </a:pPr>
            <a:r>
              <a:rPr lang="en-US" dirty="0"/>
              <a:t>Where do you naturally build trust? </a:t>
            </a:r>
          </a:p>
          <a:p>
            <a:pPr marL="171450" indent="-171450">
              <a:buFont typeface="Arial" panose="020B0604020202020204" pitchFamily="34" charset="0"/>
              <a:buChar char="•"/>
            </a:pPr>
            <a:r>
              <a:rPr lang="en-US" dirty="0"/>
              <a:t>Make sure how you show up matches where you want to go. </a:t>
            </a:r>
          </a:p>
          <a:p>
            <a:pPr marL="171450" indent="-171450">
              <a:buFont typeface="Arial" panose="020B0604020202020204" pitchFamily="34" charset="0"/>
              <a:buChar char="•"/>
            </a:pPr>
            <a:r>
              <a:rPr lang="en-US" dirty="0"/>
              <a:t>Don’t only say you’re looking—demonstrate what you know.</a:t>
            </a:r>
          </a:p>
          <a:p>
            <a:endParaRPr dirty="0"/>
          </a:p>
        </p:txBody>
      </p:sp>
      <p:sp>
        <p:nvSpPr>
          <p:cNvPr id="4" name="Slide Number Placeholder 3">
            <a:extLst>
              <a:ext uri="{FF2B5EF4-FFF2-40B4-BE49-F238E27FC236}">
                <a16:creationId xmlns:a16="http://schemas.microsoft.com/office/drawing/2014/main" id="{ED045733-56CE-7709-2D18-3E874F0610AA}"/>
              </a:ext>
            </a:extLst>
          </p:cNvPr>
          <p:cNvSpPr>
            <a:spLocks noGrp="1"/>
          </p:cNvSpPr>
          <p:nvPr>
            <p:ph type="sldNum" sz="quarter" idx="5"/>
          </p:nvPr>
        </p:nvSpPr>
        <p:spPr/>
      </p:sp>
    </p:spTree>
    <p:extLst>
      <p:ext uri="{BB962C8B-B14F-4D97-AF65-F5344CB8AC3E}">
        <p14:creationId xmlns:p14="http://schemas.microsoft.com/office/powerpoint/2010/main" val="27367054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2BB6C0-5C7E-1425-1560-DE65E74CD8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3EF7881-F8FF-970C-4740-389FB2175BFB}"/>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9C40EE74-9B3D-A2CA-CD42-CCD3E2F8D00E}"/>
              </a:ext>
            </a:extLst>
          </p:cNvPr>
          <p:cNvSpPr>
            <a:spLocks noGrp="1"/>
          </p:cNvSpPr>
          <p:nvPr>
            <p:ph type="body" sz="quarter" idx="3"/>
          </p:nvPr>
        </p:nvSpPr>
        <p:spPr/>
        <p:txBody>
          <a:bodyPr/>
          <a:lstStyle/>
          <a:p>
            <a:pPr marL="171450" lvl="0" indent="-171450">
              <a:buFont typeface="Arial" panose="020B0604020202020204" pitchFamily="34" charset="0"/>
              <a:buChar char="•"/>
            </a:pPr>
            <a:r>
              <a:rPr lang="en-US" dirty="0"/>
              <a:t>A job search can easily become reactive. </a:t>
            </a:r>
          </a:p>
          <a:p>
            <a:pPr marL="171450" lvl="0" indent="-171450">
              <a:buFont typeface="Arial" panose="020B0604020202020204" pitchFamily="34" charset="0"/>
              <a:buChar char="•"/>
            </a:pPr>
            <a:r>
              <a:rPr lang="en-US" dirty="0"/>
              <a:t>Treat the transition like a job. </a:t>
            </a:r>
          </a:p>
          <a:p>
            <a:pPr marL="171450" lvl="0" indent="-171450">
              <a:buFont typeface="Arial" panose="020B0604020202020204" pitchFamily="34" charset="0"/>
              <a:buChar char="•"/>
            </a:pPr>
            <a:r>
              <a:rPr lang="en-US" dirty="0"/>
              <a:t>Schedule applications, networking, follow-up and learning. </a:t>
            </a:r>
          </a:p>
          <a:p>
            <a:pPr marL="171450" lvl="0" indent="-171450">
              <a:buFont typeface="Arial" panose="020B0604020202020204" pitchFamily="34" charset="0"/>
              <a:buChar char="•"/>
            </a:pPr>
            <a:r>
              <a:rPr lang="en-US" dirty="0"/>
              <a:t>Build in time to recharge. </a:t>
            </a:r>
          </a:p>
          <a:p>
            <a:pPr marL="171450" lvl="0" indent="-171450">
              <a:buFont typeface="Arial" panose="020B0604020202020204" pitchFamily="34" charset="0"/>
              <a:buChar char="•"/>
            </a:pPr>
            <a:r>
              <a:rPr lang="en-US" dirty="0"/>
              <a:t>Consistency is more sustainable than trying to do everything every day.</a:t>
            </a:r>
          </a:p>
          <a:p>
            <a:endParaRPr dirty="0"/>
          </a:p>
        </p:txBody>
      </p:sp>
      <p:sp>
        <p:nvSpPr>
          <p:cNvPr id="4" name="Slide Number Placeholder 3">
            <a:extLst>
              <a:ext uri="{FF2B5EF4-FFF2-40B4-BE49-F238E27FC236}">
                <a16:creationId xmlns:a16="http://schemas.microsoft.com/office/drawing/2014/main" id="{E8B35428-69D4-56B9-E92A-D4ED617ECF85}"/>
              </a:ext>
            </a:extLst>
          </p:cNvPr>
          <p:cNvSpPr>
            <a:spLocks noGrp="1"/>
          </p:cNvSpPr>
          <p:nvPr>
            <p:ph type="sldNum" sz="quarter" idx="5"/>
          </p:nvPr>
        </p:nvSpPr>
        <p:spPr/>
      </p:sp>
    </p:spTree>
    <p:extLst>
      <p:ext uri="{BB962C8B-B14F-4D97-AF65-F5344CB8AC3E}">
        <p14:creationId xmlns:p14="http://schemas.microsoft.com/office/powerpoint/2010/main" val="18537948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1628D2-694A-5B9E-18BF-8E5667209C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1114584-318A-8232-7922-DE795EFF3205}"/>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2236C4FA-D504-734F-69D0-018A7ADCCEE2}"/>
              </a:ext>
            </a:extLst>
          </p:cNvPr>
          <p:cNvSpPr>
            <a:spLocks noGrp="1"/>
          </p:cNvSpPr>
          <p:nvPr>
            <p:ph type="body" sz="quarter" idx="3"/>
          </p:nvPr>
        </p:nvSpPr>
        <p:spPr/>
        <p:txBody>
          <a:bodyPr/>
          <a:lstStyle/>
          <a:p>
            <a:pPr marL="171450" lvl="0" indent="-171450">
              <a:buFont typeface="Arial" panose="020B0604020202020204" pitchFamily="34" charset="0"/>
              <a:buChar char="•"/>
            </a:pPr>
            <a:r>
              <a:rPr lang="en-US" dirty="0"/>
              <a:t>Not every networking event or opportunity deserves your time. </a:t>
            </a:r>
          </a:p>
          <a:p>
            <a:pPr marL="171450" lvl="0" indent="-171450">
              <a:buFont typeface="Arial" panose="020B0604020202020204" pitchFamily="34" charset="0"/>
              <a:buChar char="•"/>
            </a:pPr>
            <a:r>
              <a:rPr lang="en-US" dirty="0"/>
              <a:t>Ask: Does this move me toward my target? </a:t>
            </a:r>
          </a:p>
          <a:p>
            <a:pPr marL="171450" lvl="0" indent="-171450">
              <a:buFont typeface="Arial" panose="020B0604020202020204" pitchFamily="34" charset="0"/>
              <a:buChar char="•"/>
            </a:pPr>
            <a:r>
              <a:rPr lang="en-US" dirty="0"/>
              <a:t>Does it strengthen the skills or reputation I want? </a:t>
            </a:r>
          </a:p>
          <a:p>
            <a:pPr marL="171450" lvl="0" indent="-171450">
              <a:buFont typeface="Arial" panose="020B0604020202020204" pitchFamily="34" charset="0"/>
              <a:buChar char="•"/>
            </a:pPr>
            <a:r>
              <a:rPr lang="en-US" dirty="0"/>
              <a:t>Is this the best use of my time and energy? </a:t>
            </a:r>
          </a:p>
          <a:p>
            <a:pPr marL="171450" lvl="0" indent="-171450">
              <a:buFont typeface="Arial" panose="020B0604020202020204" pitchFamily="34" charset="0"/>
              <a:buChar char="•"/>
            </a:pPr>
            <a:r>
              <a:rPr lang="en-US" dirty="0"/>
              <a:t>Be intentional instead of simply staying busy.</a:t>
            </a:r>
          </a:p>
          <a:p>
            <a:endParaRPr dirty="0"/>
          </a:p>
        </p:txBody>
      </p:sp>
      <p:sp>
        <p:nvSpPr>
          <p:cNvPr id="4" name="Slide Number Placeholder 3">
            <a:extLst>
              <a:ext uri="{FF2B5EF4-FFF2-40B4-BE49-F238E27FC236}">
                <a16:creationId xmlns:a16="http://schemas.microsoft.com/office/drawing/2014/main" id="{92125A12-33F2-DAC6-1204-725592F5CED4}"/>
              </a:ext>
            </a:extLst>
          </p:cNvPr>
          <p:cNvSpPr>
            <a:spLocks noGrp="1"/>
          </p:cNvSpPr>
          <p:nvPr>
            <p:ph type="sldNum" sz="quarter" idx="5"/>
          </p:nvPr>
        </p:nvSpPr>
        <p:spPr/>
      </p:sp>
    </p:spTree>
    <p:extLst>
      <p:ext uri="{BB962C8B-B14F-4D97-AF65-F5344CB8AC3E}">
        <p14:creationId xmlns:p14="http://schemas.microsoft.com/office/powerpoint/2010/main" val="15987977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C773A3-1FE9-5E8A-53F2-E9E72CD4EC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502075-0A40-F205-B02A-B09166564A99}"/>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346651DB-7850-F7DC-172D-82218F4916D4}"/>
              </a:ext>
            </a:extLst>
          </p:cNvPr>
          <p:cNvSpPr>
            <a:spLocks noGrp="1"/>
          </p:cNvSpPr>
          <p:nvPr>
            <p:ph type="body" sz="quarter" idx="3"/>
          </p:nvPr>
        </p:nvSpPr>
        <p:spPr/>
        <p:txBody>
          <a:bodyPr/>
          <a:lstStyle/>
          <a:p>
            <a:pPr marL="171450" lvl="0" indent="-171450">
              <a:buFont typeface="Arial" panose="020B0604020202020204" pitchFamily="34" charset="0"/>
              <a:buChar char="•"/>
            </a:pPr>
            <a:r>
              <a:rPr lang="en-US" dirty="0"/>
              <a:t>I normally teach this concept to business owners—it works for career transition too. </a:t>
            </a:r>
          </a:p>
          <a:p>
            <a:pPr marL="171450" lvl="0" indent="-171450">
              <a:buFont typeface="Arial" panose="020B0604020202020204" pitchFamily="34" charset="0"/>
              <a:buChar char="•"/>
            </a:pPr>
            <a:r>
              <a:rPr lang="en-US" dirty="0"/>
              <a:t>At the top: broader visibility and more people. </a:t>
            </a:r>
          </a:p>
          <a:p>
            <a:pPr marL="171450" lvl="0" indent="-171450">
              <a:buFont typeface="Arial" panose="020B0604020202020204" pitchFamily="34" charset="0"/>
              <a:buChar char="•"/>
            </a:pPr>
            <a:r>
              <a:rPr lang="en-US" dirty="0"/>
              <a:t>As you move down: fewer people, but stronger relationships. </a:t>
            </a:r>
          </a:p>
          <a:p>
            <a:pPr marL="171450" lvl="0" indent="-171450">
              <a:buFont typeface="Arial" panose="020B0604020202020204" pitchFamily="34" charset="0"/>
              <a:buChar char="•"/>
            </a:pPr>
            <a:r>
              <a:rPr lang="en-US" dirty="0"/>
              <a:t>Events create exposure; professional groups create repeated contact. </a:t>
            </a:r>
          </a:p>
          <a:p>
            <a:pPr marL="171450" lvl="0" indent="-171450">
              <a:buFont typeface="Arial" panose="020B0604020202020204" pitchFamily="34" charset="0"/>
              <a:buChar char="•"/>
            </a:pPr>
            <a:r>
              <a:rPr lang="en-US" dirty="0"/>
              <a:t>Former colleagues and company connections can get closer to opportunities. </a:t>
            </a:r>
          </a:p>
          <a:p>
            <a:pPr marL="171450" lvl="0" indent="-171450">
              <a:buFont typeface="Arial" panose="020B0604020202020204" pitchFamily="34" charset="0"/>
              <a:buChar char="•"/>
            </a:pPr>
            <a:r>
              <a:rPr lang="en-US" dirty="0"/>
              <a:t>Mentors, advocates and Power Partners have the trust to actively help.</a:t>
            </a:r>
          </a:p>
          <a:p>
            <a:endParaRPr dirty="0"/>
          </a:p>
        </p:txBody>
      </p:sp>
      <p:sp>
        <p:nvSpPr>
          <p:cNvPr id="4" name="Slide Number Placeholder 3">
            <a:extLst>
              <a:ext uri="{FF2B5EF4-FFF2-40B4-BE49-F238E27FC236}">
                <a16:creationId xmlns:a16="http://schemas.microsoft.com/office/drawing/2014/main" id="{D207A922-8323-B40D-7667-7E1F7A4EEFE1}"/>
              </a:ext>
            </a:extLst>
          </p:cNvPr>
          <p:cNvSpPr>
            <a:spLocks noGrp="1"/>
          </p:cNvSpPr>
          <p:nvPr>
            <p:ph type="sldNum" sz="quarter" idx="5"/>
          </p:nvPr>
        </p:nvSpPr>
        <p:spPr/>
      </p:sp>
    </p:spTree>
    <p:extLst>
      <p:ext uri="{BB962C8B-B14F-4D97-AF65-F5344CB8AC3E}">
        <p14:creationId xmlns:p14="http://schemas.microsoft.com/office/powerpoint/2010/main" val="4887408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0E2E3D-5418-4628-A79A-D3DCD475244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EF044E3-9543-CFF9-9D45-F09D4219A2ED}"/>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4F397392-54DC-1462-1170-797A5111E9B0}"/>
              </a:ext>
            </a:extLst>
          </p:cNvPr>
          <p:cNvSpPr>
            <a:spLocks noGrp="1"/>
          </p:cNvSpPr>
          <p:nvPr>
            <p:ph type="body" sz="quarter" idx="3"/>
          </p:nvPr>
        </p:nvSpPr>
        <p:spPr/>
        <p:txBody>
          <a:bodyPr/>
          <a:lstStyle/>
          <a:p>
            <a:pPr marL="171450" lvl="0" indent="-171450">
              <a:buFont typeface="Arial" panose="020B0604020202020204" pitchFamily="34" charset="0"/>
              <a:buChar char="•"/>
            </a:pPr>
            <a:r>
              <a:rPr lang="en-US" dirty="0"/>
              <a:t>I normally teach this concept to business owners—it works for career transition too. </a:t>
            </a:r>
          </a:p>
          <a:p>
            <a:pPr marL="171450" lvl="0" indent="-171450">
              <a:buFont typeface="Arial" panose="020B0604020202020204" pitchFamily="34" charset="0"/>
              <a:buChar char="•"/>
            </a:pPr>
            <a:r>
              <a:rPr lang="en-US" dirty="0"/>
              <a:t>At the top: broader visibility and more people. </a:t>
            </a:r>
          </a:p>
          <a:p>
            <a:pPr marL="171450" lvl="0" indent="-171450">
              <a:buFont typeface="Arial" panose="020B0604020202020204" pitchFamily="34" charset="0"/>
              <a:buChar char="•"/>
            </a:pPr>
            <a:r>
              <a:rPr lang="en-US" dirty="0"/>
              <a:t>As you move down: fewer people, but stronger relationships. </a:t>
            </a:r>
          </a:p>
          <a:p>
            <a:pPr marL="171450" lvl="0" indent="-171450">
              <a:buFont typeface="Arial" panose="020B0604020202020204" pitchFamily="34" charset="0"/>
              <a:buChar char="•"/>
            </a:pPr>
            <a:r>
              <a:rPr lang="en-US" dirty="0"/>
              <a:t>Events create exposure; professional groups create repeated contact. </a:t>
            </a:r>
          </a:p>
          <a:p>
            <a:pPr marL="171450" lvl="0" indent="-171450">
              <a:buFont typeface="Arial" panose="020B0604020202020204" pitchFamily="34" charset="0"/>
              <a:buChar char="•"/>
            </a:pPr>
            <a:r>
              <a:rPr lang="en-US" dirty="0"/>
              <a:t>Former colleagues and company connections can get closer to opportunities. </a:t>
            </a:r>
          </a:p>
          <a:p>
            <a:pPr marL="171450" lvl="0" indent="-171450">
              <a:buFont typeface="Arial" panose="020B0604020202020204" pitchFamily="34" charset="0"/>
              <a:buChar char="•"/>
            </a:pPr>
            <a:r>
              <a:rPr lang="en-US" dirty="0"/>
              <a:t>Mentors, advocates and Power Partners have the trust to actively help.</a:t>
            </a:r>
          </a:p>
          <a:p>
            <a:endParaRPr dirty="0"/>
          </a:p>
        </p:txBody>
      </p:sp>
      <p:sp>
        <p:nvSpPr>
          <p:cNvPr id="4" name="Slide Number Placeholder 3">
            <a:extLst>
              <a:ext uri="{FF2B5EF4-FFF2-40B4-BE49-F238E27FC236}">
                <a16:creationId xmlns:a16="http://schemas.microsoft.com/office/drawing/2014/main" id="{58FF4694-206E-2903-0985-B119D3FF3C4D}"/>
              </a:ext>
            </a:extLst>
          </p:cNvPr>
          <p:cNvSpPr>
            <a:spLocks noGrp="1"/>
          </p:cNvSpPr>
          <p:nvPr>
            <p:ph type="sldNum" sz="quarter" idx="5"/>
          </p:nvPr>
        </p:nvSpPr>
        <p:spPr/>
      </p:sp>
    </p:spTree>
    <p:extLst>
      <p:ext uri="{BB962C8B-B14F-4D97-AF65-F5344CB8AC3E}">
        <p14:creationId xmlns:p14="http://schemas.microsoft.com/office/powerpoint/2010/main" val="14477693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CE4B1B-C8B6-5DA3-CB39-D3D9B41AC30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0BB874-2C97-3EAE-5D97-5A8F7C44BE83}"/>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AE426F8B-D52C-7026-ACC4-4512087CBA86}"/>
              </a:ext>
            </a:extLst>
          </p:cNvPr>
          <p:cNvSpPr>
            <a:spLocks noGrp="1"/>
          </p:cNvSpPr>
          <p:nvPr>
            <p:ph type="body" sz="quarter" idx="3"/>
          </p:nvPr>
        </p:nvSpPr>
        <p:spPr/>
        <p:txBody>
          <a:bodyPr/>
          <a:lstStyle/>
          <a:p>
            <a:pPr marL="0" indent="0">
              <a:buFont typeface="Arial" panose="020B0604020202020204" pitchFamily="34" charset="0"/>
              <a:buNone/>
            </a:pPr>
            <a:r>
              <a:rPr lang="en-US" dirty="0"/>
              <a:t>Start with people you already know:</a:t>
            </a:r>
          </a:p>
          <a:p>
            <a:pPr marL="171450" indent="-171450">
              <a:buFont typeface="Arial" panose="020B0604020202020204" pitchFamily="34" charset="0"/>
              <a:buChar char="•"/>
            </a:pPr>
            <a:r>
              <a:rPr lang="en-US" dirty="0"/>
              <a:t>PROFESSIONAL &amp; COMMUNITY EVENTS</a:t>
            </a:r>
            <a:br>
              <a:rPr lang="en-US" dirty="0"/>
            </a:br>
            <a:r>
              <a:rPr lang="en-US" dirty="0"/>
              <a:t>Job Fairs | Career Events | Local Organizations | Volunteer Opportunities</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INDUSTRY &amp; PROFESSIONAL GROUPS</a:t>
            </a:r>
            <a:br>
              <a:rPr lang="en-US" dirty="0"/>
            </a:br>
            <a:r>
              <a:rPr lang="en-US" dirty="0"/>
              <a:t>Industry Associations | Online Communities | LinkedIn Groups | Professional Development</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FORMER COLLEAGUES &amp; TARGET-COMPANY CONNECTIONS</a:t>
            </a:r>
            <a:br>
              <a:rPr lang="en-US" dirty="0"/>
            </a:br>
            <a:r>
              <a:rPr lang="en-US" dirty="0"/>
              <a:t>Past Coworkers | Clients | Vendors | Alumni | Company Connections</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MENTORS, ADVOCATES &amp; POWER PARTNERS</a:t>
            </a:r>
            <a:br>
              <a:rPr lang="en-US" dirty="0"/>
            </a:br>
            <a:r>
              <a:rPr lang="en-US" dirty="0"/>
              <a:t>Career Advisors | Coaches | Former Managers | Trusted Peers</a:t>
            </a:r>
          </a:p>
          <a:p>
            <a:pPr marL="171450" indent="-171450">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FB3546D0-DBB6-B3BD-D6B7-C5CF7779AB09}"/>
              </a:ext>
            </a:extLst>
          </p:cNvPr>
          <p:cNvSpPr>
            <a:spLocks noGrp="1"/>
          </p:cNvSpPr>
          <p:nvPr>
            <p:ph type="sldNum" sz="quarter" idx="5"/>
          </p:nvPr>
        </p:nvSpPr>
        <p:spPr/>
      </p:sp>
    </p:spTree>
    <p:extLst>
      <p:ext uri="{BB962C8B-B14F-4D97-AF65-F5344CB8AC3E}">
        <p14:creationId xmlns:p14="http://schemas.microsoft.com/office/powerpoint/2010/main" val="4497322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C90ADB-33C0-D13F-1BFF-192E4460A6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09DFE3C-D08E-C690-6DC0-CD1BAEDC5ADA}"/>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52ECA324-4DF4-1325-CE8D-67BB0C19DE93}"/>
              </a:ext>
            </a:extLst>
          </p:cNvPr>
          <p:cNvSpPr>
            <a:spLocks noGrp="1"/>
          </p:cNvSpPr>
          <p:nvPr>
            <p:ph type="body" sz="quarter" idx="3"/>
          </p:nvPr>
        </p:nvSpPr>
        <p:spPr/>
        <p:txBody>
          <a:bodyPr/>
          <a:lstStyle/>
          <a:p>
            <a:pPr marL="171450" lvl="0" indent="-171450">
              <a:buFont typeface="Arial" panose="020B0604020202020204" pitchFamily="34" charset="0"/>
              <a:buChar char="•"/>
            </a:pPr>
            <a:r>
              <a:rPr lang="en-US" dirty="0"/>
              <a:t>Who are five people who understand your work? </a:t>
            </a:r>
          </a:p>
          <a:p>
            <a:pPr marL="171450" lvl="0" indent="-171450">
              <a:buFont typeface="Arial" panose="020B0604020202020204" pitchFamily="34" charset="0"/>
              <a:buChar char="•"/>
            </a:pPr>
            <a:r>
              <a:rPr lang="en-US" dirty="0"/>
              <a:t>Who can give feedback, insight or an introduction? </a:t>
            </a:r>
          </a:p>
          <a:p>
            <a:pPr marL="171450" lvl="0" indent="-171450">
              <a:buFont typeface="Arial" panose="020B0604020202020204" pitchFamily="34" charset="0"/>
              <a:buChar char="•"/>
            </a:pPr>
            <a:r>
              <a:rPr lang="en-US" dirty="0"/>
              <a:t>Reconnect before immediately asking for something.</a:t>
            </a:r>
          </a:p>
          <a:p>
            <a:pPr marL="0" lvl="0" indent="0">
              <a:buFont typeface="Arial" panose="020B0604020202020204" pitchFamily="34" charset="0"/>
              <a:buNone/>
            </a:pPr>
            <a:endParaRPr lang="en-US" dirty="0"/>
          </a:p>
        </p:txBody>
      </p:sp>
      <p:sp>
        <p:nvSpPr>
          <p:cNvPr id="4" name="Slide Number Placeholder 3">
            <a:extLst>
              <a:ext uri="{FF2B5EF4-FFF2-40B4-BE49-F238E27FC236}">
                <a16:creationId xmlns:a16="http://schemas.microsoft.com/office/drawing/2014/main" id="{9F184F38-42CC-13AC-ADA3-5F2C04154A6D}"/>
              </a:ext>
            </a:extLst>
          </p:cNvPr>
          <p:cNvSpPr>
            <a:spLocks noGrp="1"/>
          </p:cNvSpPr>
          <p:nvPr>
            <p:ph type="sldNum" sz="quarter" idx="5"/>
          </p:nvPr>
        </p:nvSpPr>
        <p:spPr/>
      </p:sp>
    </p:spTree>
    <p:extLst>
      <p:ext uri="{BB962C8B-B14F-4D97-AF65-F5344CB8AC3E}">
        <p14:creationId xmlns:p14="http://schemas.microsoft.com/office/powerpoint/2010/main" val="19539984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712A4E-7FD3-3005-E9FE-08E33F74F9D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9D53345-47DA-42AE-9347-C3869B6E9CBE}"/>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D9723A38-F498-7EB7-3C23-6DE309AA4AB0}"/>
              </a:ext>
            </a:extLst>
          </p:cNvPr>
          <p:cNvSpPr>
            <a:spLocks noGrp="1"/>
          </p:cNvSpPr>
          <p:nvPr>
            <p:ph type="body" sz="quarter" idx="3"/>
          </p:nvPr>
        </p:nvSpPr>
        <p:spPr/>
        <p:txBody>
          <a:bodyPr/>
          <a:lstStyle/>
          <a:p>
            <a:pPr marL="171450" lvl="0" indent="-171450">
              <a:buFont typeface="Arial" panose="020B0604020202020204" pitchFamily="34" charset="0"/>
              <a:buChar char="•"/>
            </a:pPr>
            <a:r>
              <a:rPr lang="en-US" dirty="0"/>
              <a:t>Networking during a job search shouldn’t be one-way. </a:t>
            </a:r>
          </a:p>
          <a:p>
            <a:pPr marL="171450" lvl="0" indent="-171450">
              <a:buFont typeface="Arial" panose="020B0604020202020204" pitchFamily="34" charset="0"/>
              <a:buChar char="•"/>
            </a:pPr>
            <a:r>
              <a:rPr lang="en-US" dirty="0"/>
              <a:t>Ask what you can share or contribute. </a:t>
            </a:r>
          </a:p>
          <a:p>
            <a:pPr marL="171450" lvl="0" indent="-171450">
              <a:buFont typeface="Arial" panose="020B0604020202020204" pitchFamily="34" charset="0"/>
              <a:buChar char="•"/>
            </a:pPr>
            <a:r>
              <a:rPr lang="en-US" dirty="0"/>
              <a:t>Make introductions for other people. </a:t>
            </a:r>
          </a:p>
          <a:p>
            <a:pPr marL="171450" lvl="0" indent="-171450">
              <a:buFont typeface="Arial" panose="020B0604020202020204" pitchFamily="34" charset="0"/>
              <a:buChar char="•"/>
            </a:pPr>
            <a:r>
              <a:rPr lang="en-US" dirty="0"/>
              <a:t>Share information or resources. </a:t>
            </a:r>
          </a:p>
          <a:p>
            <a:pPr marL="171450" lvl="0" indent="-171450">
              <a:buFont typeface="Arial" panose="020B0604020202020204" pitchFamily="34" charset="0"/>
              <a:buChar char="•"/>
            </a:pPr>
            <a:r>
              <a:rPr lang="en-US" dirty="0"/>
              <a:t>Staying helpful keeps relationships active. </a:t>
            </a:r>
          </a:p>
          <a:p>
            <a:pPr marL="171450" lvl="0" indent="-171450">
              <a:buFont typeface="Arial" panose="020B0604020202020204" pitchFamily="34" charset="0"/>
              <a:buChar char="•"/>
            </a:pPr>
            <a:r>
              <a:rPr lang="en-US" dirty="0"/>
              <a:t>You are still valuable while you are in transition.</a:t>
            </a:r>
          </a:p>
          <a:p>
            <a:pPr marL="0" lvl="0" indent="0">
              <a:buFont typeface="Arial" panose="020B0604020202020204" pitchFamily="34" charset="0"/>
              <a:buNone/>
            </a:pPr>
            <a:endParaRPr lang="en-US" dirty="0"/>
          </a:p>
        </p:txBody>
      </p:sp>
      <p:sp>
        <p:nvSpPr>
          <p:cNvPr id="4" name="Slide Number Placeholder 3">
            <a:extLst>
              <a:ext uri="{FF2B5EF4-FFF2-40B4-BE49-F238E27FC236}">
                <a16:creationId xmlns:a16="http://schemas.microsoft.com/office/drawing/2014/main" id="{AB6218AE-F213-B74D-AC71-ACFB620D8FC9}"/>
              </a:ext>
            </a:extLst>
          </p:cNvPr>
          <p:cNvSpPr>
            <a:spLocks noGrp="1"/>
          </p:cNvSpPr>
          <p:nvPr>
            <p:ph type="sldNum" sz="quarter" idx="5"/>
          </p:nvPr>
        </p:nvSpPr>
        <p:spPr/>
      </p:sp>
    </p:spTree>
    <p:extLst>
      <p:ext uri="{BB962C8B-B14F-4D97-AF65-F5344CB8AC3E}">
        <p14:creationId xmlns:p14="http://schemas.microsoft.com/office/powerpoint/2010/main" val="6214013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18ECD7-E609-CE37-84F7-69B831F1F51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903F38-5B72-AA0A-0416-A486CE1789D3}"/>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3A7E5B14-5879-C5A6-42B9-08B2973CAEDE}"/>
              </a:ext>
            </a:extLst>
          </p:cNvPr>
          <p:cNvSpPr>
            <a:spLocks noGrp="1"/>
          </p:cNvSpPr>
          <p:nvPr>
            <p:ph type="body" sz="quarter" idx="3"/>
          </p:nvPr>
        </p:nvSpPr>
        <p:spPr/>
        <p:txBody>
          <a:bodyPr/>
          <a:lstStyle/>
          <a:p>
            <a:pPr marL="171450" indent="-171450">
              <a:buFont typeface="Arial" panose="020B0604020202020204" pitchFamily="34" charset="0"/>
              <a:buChar char="•"/>
            </a:pPr>
            <a:r>
              <a:rPr lang="en-US" dirty="0"/>
              <a:t>LinkedIn should support your networking—not replace it. </a:t>
            </a:r>
          </a:p>
          <a:p>
            <a:pPr marL="171450" indent="-171450">
              <a:buFont typeface="Arial" panose="020B0604020202020204" pitchFamily="34" charset="0"/>
              <a:buChar char="•"/>
            </a:pPr>
            <a:r>
              <a:rPr lang="en-US" dirty="0"/>
              <a:t>Does your profile describe where you’re going or only where you’ve been? </a:t>
            </a:r>
          </a:p>
          <a:p>
            <a:pPr marL="171450" indent="-171450">
              <a:buFont typeface="Arial" panose="020B0604020202020204" pitchFamily="34" charset="0"/>
              <a:buChar char="•"/>
            </a:pPr>
            <a:r>
              <a:rPr lang="en-US" dirty="0"/>
              <a:t>Stay visible through thoughtful comments and posts. </a:t>
            </a:r>
          </a:p>
          <a:p>
            <a:pPr marL="171450" indent="-171450">
              <a:buFont typeface="Arial" panose="020B0604020202020204" pitchFamily="34" charset="0"/>
              <a:buChar char="•"/>
            </a:pPr>
            <a:r>
              <a:rPr lang="en-US" dirty="0"/>
              <a:t>Reconnect with former colleagues. </a:t>
            </a:r>
          </a:p>
          <a:p>
            <a:pPr marL="171450" indent="-171450">
              <a:buFont typeface="Arial" panose="020B0604020202020204" pitchFamily="34" charset="0"/>
              <a:buChar char="•"/>
            </a:pPr>
            <a:r>
              <a:rPr lang="en-US" dirty="0"/>
              <a:t>Connect strategically with people in target companies and industries. </a:t>
            </a:r>
          </a:p>
          <a:p>
            <a:pPr marL="171450" indent="-171450">
              <a:buFont typeface="Arial" panose="020B0604020202020204" pitchFamily="34" charset="0"/>
              <a:buChar char="•"/>
            </a:pPr>
            <a:r>
              <a:rPr lang="en-US" dirty="0"/>
              <a:t>Move important LinkedIn relationships into real conversations.</a:t>
            </a:r>
          </a:p>
        </p:txBody>
      </p:sp>
      <p:sp>
        <p:nvSpPr>
          <p:cNvPr id="4" name="Slide Number Placeholder 3">
            <a:extLst>
              <a:ext uri="{FF2B5EF4-FFF2-40B4-BE49-F238E27FC236}">
                <a16:creationId xmlns:a16="http://schemas.microsoft.com/office/drawing/2014/main" id="{4717B3D8-3D4B-882A-E7DC-A436B186EBEA}"/>
              </a:ext>
            </a:extLst>
          </p:cNvPr>
          <p:cNvSpPr>
            <a:spLocks noGrp="1"/>
          </p:cNvSpPr>
          <p:nvPr>
            <p:ph type="sldNum" sz="quarter" idx="5"/>
          </p:nvPr>
        </p:nvSpPr>
        <p:spPr/>
      </p:sp>
    </p:spTree>
    <p:extLst>
      <p:ext uri="{BB962C8B-B14F-4D97-AF65-F5344CB8AC3E}">
        <p14:creationId xmlns:p14="http://schemas.microsoft.com/office/powerpoint/2010/main" val="34436386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4397A0-D259-FDCA-F3D2-C7794F4CBA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546ADC9-FD4A-1E1D-DFF7-10221E7A3E49}"/>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5E191CEB-2AAA-BC96-7522-D016043A96C8}"/>
              </a:ext>
            </a:extLst>
          </p:cNvPr>
          <p:cNvSpPr>
            <a:spLocks noGrp="1"/>
          </p:cNvSpPr>
          <p:nvPr>
            <p:ph type="body" sz="quarter" idx="3"/>
          </p:nvPr>
        </p:nvSpPr>
        <p:spPr/>
        <p:txBody>
          <a:bodyPr/>
          <a:lstStyle/>
          <a:p>
            <a:pPr marL="171450" indent="-171450" rtl="0">
              <a:buFont typeface="Arial" panose="020B0604020202020204" pitchFamily="34" charset="0"/>
              <a:buChar char="•"/>
            </a:pPr>
            <a:r>
              <a:rPr lang="en-US" sz="1200" b="0" i="0" u="none" strike="noStrike" kern="1200" dirty="0">
                <a:solidFill>
                  <a:schemeClr val="tx1"/>
                </a:solidFill>
                <a:effectLst/>
                <a:latin typeface="+mn-lt"/>
                <a:ea typeface="+mn-ea"/>
                <a:cs typeface="+mn-cs"/>
              </a:rPr>
              <a:t>Don’t try to do everything. </a:t>
            </a:r>
          </a:p>
          <a:p>
            <a:pPr marL="171450" indent="-171450" rtl="0">
              <a:buFont typeface="Arial" panose="020B0604020202020204" pitchFamily="34" charset="0"/>
              <a:buChar char="•"/>
            </a:pPr>
            <a:r>
              <a:rPr lang="en-US" sz="1200" b="0" i="0" u="none" strike="noStrike" kern="1200" dirty="0">
                <a:solidFill>
                  <a:schemeClr val="tx1"/>
                </a:solidFill>
                <a:effectLst/>
                <a:latin typeface="+mn-lt"/>
                <a:ea typeface="+mn-ea"/>
                <a:cs typeface="+mn-cs"/>
              </a:rPr>
              <a:t>Pick 2–3 actions you can repeat consistently. </a:t>
            </a:r>
          </a:p>
          <a:p>
            <a:pPr marL="171450" indent="-171450" rtl="0">
              <a:buFont typeface="Arial" panose="020B0604020202020204" pitchFamily="34" charset="0"/>
              <a:buChar char="•"/>
            </a:pPr>
            <a:r>
              <a:rPr lang="en-US" sz="1200" b="0" i="0" u="none" strike="noStrike" kern="1200" dirty="0">
                <a:solidFill>
                  <a:schemeClr val="tx1"/>
                </a:solidFill>
                <a:effectLst/>
                <a:latin typeface="+mn-lt"/>
                <a:ea typeface="+mn-ea"/>
                <a:cs typeface="+mn-cs"/>
              </a:rPr>
              <a:t>Visibility: Be seen. </a:t>
            </a:r>
          </a:p>
          <a:p>
            <a:pPr marL="171450" indent="-171450" rtl="0">
              <a:buFont typeface="Arial" panose="020B0604020202020204" pitchFamily="34" charset="0"/>
              <a:buChar char="•"/>
            </a:pPr>
            <a:r>
              <a:rPr lang="en-US" sz="1200" b="0" i="0" u="none" strike="noStrike" kern="1200" dirty="0">
                <a:solidFill>
                  <a:schemeClr val="tx1"/>
                </a:solidFill>
                <a:effectLst/>
                <a:latin typeface="+mn-lt"/>
                <a:ea typeface="+mn-ea"/>
                <a:cs typeface="+mn-cs"/>
              </a:rPr>
              <a:t>Relationships: Have actual conversations. </a:t>
            </a:r>
          </a:p>
          <a:p>
            <a:pPr marL="171450" indent="-171450" rtl="0">
              <a:buFont typeface="Arial" panose="020B0604020202020204" pitchFamily="34" charset="0"/>
              <a:buChar char="•"/>
            </a:pPr>
            <a:r>
              <a:rPr lang="en-US" sz="1200" b="0" i="0" u="none" strike="noStrike" kern="1200" dirty="0">
                <a:solidFill>
                  <a:schemeClr val="tx1"/>
                </a:solidFill>
                <a:effectLst/>
                <a:latin typeface="+mn-lt"/>
                <a:ea typeface="+mn-ea"/>
                <a:cs typeface="+mn-cs"/>
              </a:rPr>
              <a:t>Recharge &amp; Growth: Protect your energy and keep developing. </a:t>
            </a:r>
          </a:p>
          <a:p>
            <a:pPr marL="171450" indent="-171450" rtl="0">
              <a:buFont typeface="Arial" panose="020B0604020202020204" pitchFamily="34" charset="0"/>
              <a:buChar char="•"/>
            </a:pPr>
            <a:r>
              <a:rPr lang="en-US" sz="1200" b="0" i="0" u="none" strike="noStrike" kern="1200" dirty="0">
                <a:solidFill>
                  <a:schemeClr val="tx1"/>
                </a:solidFill>
                <a:effectLst/>
                <a:latin typeface="+mn-lt"/>
                <a:ea typeface="+mn-ea"/>
                <a:cs typeface="+mn-cs"/>
              </a:rPr>
              <a:t>Consistency beats intensity.</a:t>
            </a:r>
          </a:p>
          <a:p>
            <a:pPr rtl="0"/>
            <a:br>
              <a:rPr lang="en-US" sz="1200" b="0" i="0" u="none" strike="noStrike" kern="1200" dirty="0">
                <a:solidFill>
                  <a:schemeClr val="tx1"/>
                </a:solidFill>
                <a:effectLst/>
                <a:latin typeface="+mn-lt"/>
                <a:ea typeface="+mn-ea"/>
                <a:cs typeface="+mn-cs"/>
              </a:rPr>
            </a:br>
            <a:endParaRPr dirty="0"/>
          </a:p>
        </p:txBody>
      </p:sp>
      <p:sp>
        <p:nvSpPr>
          <p:cNvPr id="4" name="Slide Number Placeholder 3">
            <a:extLst>
              <a:ext uri="{FF2B5EF4-FFF2-40B4-BE49-F238E27FC236}">
                <a16:creationId xmlns:a16="http://schemas.microsoft.com/office/drawing/2014/main" id="{8A441CBC-5FB4-51A0-2705-5CB004F65E46}"/>
              </a:ext>
            </a:extLst>
          </p:cNvPr>
          <p:cNvSpPr>
            <a:spLocks noGrp="1"/>
          </p:cNvSpPr>
          <p:nvPr>
            <p:ph type="sldNum" sz="quarter" idx="5"/>
          </p:nvPr>
        </p:nvSpPr>
        <p:spPr/>
      </p:sp>
    </p:spTree>
    <p:extLst>
      <p:ext uri="{BB962C8B-B14F-4D97-AF65-F5344CB8AC3E}">
        <p14:creationId xmlns:p14="http://schemas.microsoft.com/office/powerpoint/2010/main" val="3769479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72D3DD-96B4-C092-DDC1-FFDC4D020FC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8040E3-D909-EDC6-0980-18B1ADBB25D1}"/>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42C8944F-B548-550B-B82D-D46476F1967C}"/>
              </a:ext>
            </a:extLst>
          </p:cNvPr>
          <p:cNvSpPr>
            <a:spLocks noGrp="1"/>
          </p:cNvSpPr>
          <p:nvPr>
            <p:ph type="body" sz="quarter" idx="3"/>
          </p:nvPr>
        </p:nvSpPr>
        <p:spPr/>
        <p:txBody>
          <a:bodyPr/>
          <a:lstStyle/>
          <a:p>
            <a:pPr marL="171450" lvl="0" indent="-171450">
              <a:buFont typeface="Arial" panose="020B0604020202020204" pitchFamily="34" charset="0"/>
              <a:buChar char="•"/>
            </a:pPr>
            <a:r>
              <a:rPr lang="en-US" dirty="0"/>
              <a:t>Your experience alone doesn’t differentiate you. </a:t>
            </a:r>
          </a:p>
          <a:p>
            <a:pPr marL="171450" lvl="0" indent="-171450">
              <a:buFont typeface="Arial" panose="020B0604020202020204" pitchFamily="34" charset="0"/>
              <a:buChar char="•"/>
            </a:pPr>
            <a:r>
              <a:rPr lang="en-US" dirty="0"/>
              <a:t>What do people consistently thank you for? </a:t>
            </a:r>
          </a:p>
          <a:p>
            <a:pPr marL="171450" lvl="0" indent="-171450">
              <a:buFont typeface="Arial" panose="020B0604020202020204" pitchFamily="34" charset="0"/>
              <a:buChar char="•"/>
            </a:pPr>
            <a:r>
              <a:rPr lang="en-US" dirty="0"/>
              <a:t>What feedback have you heard throughout your career? </a:t>
            </a:r>
          </a:p>
          <a:p>
            <a:pPr marL="171450" lvl="0" indent="-171450">
              <a:buFont typeface="Arial" panose="020B0604020202020204" pitchFamily="34" charset="0"/>
              <a:buChar char="•"/>
            </a:pPr>
            <a:r>
              <a:rPr lang="en-US" dirty="0"/>
              <a:t>What do you do differently or particularly well? </a:t>
            </a:r>
          </a:p>
          <a:p>
            <a:pPr marL="171450" lvl="0" indent="-171450">
              <a:buFont typeface="Arial" panose="020B0604020202020204" pitchFamily="34" charset="0"/>
              <a:buChar char="•"/>
            </a:pPr>
            <a:r>
              <a:rPr lang="en-US" dirty="0"/>
              <a:t>Think: What do people say about you when you’re not in the room? </a:t>
            </a:r>
          </a:p>
          <a:p>
            <a:pPr marL="171450" lvl="0" indent="-171450">
              <a:buFont typeface="Arial" panose="020B0604020202020204" pitchFamily="34" charset="0"/>
              <a:buChar char="•"/>
            </a:pPr>
            <a:r>
              <a:rPr lang="en-US" dirty="0"/>
              <a:t>Give them something worth repeating.</a:t>
            </a:r>
          </a:p>
          <a:p>
            <a:endParaRPr dirty="0"/>
          </a:p>
        </p:txBody>
      </p:sp>
      <p:sp>
        <p:nvSpPr>
          <p:cNvPr id="4" name="Slide Number Placeholder 3">
            <a:extLst>
              <a:ext uri="{FF2B5EF4-FFF2-40B4-BE49-F238E27FC236}">
                <a16:creationId xmlns:a16="http://schemas.microsoft.com/office/drawing/2014/main" id="{0BBE1DEA-76F4-B80B-C784-0212B90D990B}"/>
              </a:ext>
            </a:extLst>
          </p:cNvPr>
          <p:cNvSpPr>
            <a:spLocks noGrp="1"/>
          </p:cNvSpPr>
          <p:nvPr>
            <p:ph type="sldNum" sz="quarter" idx="5"/>
          </p:nvPr>
        </p:nvSpPr>
        <p:spPr/>
      </p:sp>
    </p:spTree>
    <p:extLst>
      <p:ext uri="{BB962C8B-B14F-4D97-AF65-F5344CB8AC3E}">
        <p14:creationId xmlns:p14="http://schemas.microsoft.com/office/powerpoint/2010/main" val="6542023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463B2E-7BD2-4C6C-507F-EF1958C05C3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6874A30-7601-B477-14E9-23CCF24D761C}"/>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BF972507-BE98-A8C8-469C-63826C406164}"/>
              </a:ext>
            </a:extLst>
          </p:cNvPr>
          <p:cNvSpPr>
            <a:spLocks noGrp="1"/>
          </p:cNvSpPr>
          <p:nvPr>
            <p:ph type="body" sz="quarter" idx="3"/>
          </p:nvPr>
        </p:nvSpPr>
        <p:spPr/>
        <p:txBody>
          <a:bodyPr/>
          <a:lstStyle/>
          <a:p>
            <a:pPr marL="171450" lvl="0" indent="-171450">
              <a:buFont typeface="Arial" panose="020B0604020202020204" pitchFamily="34" charset="0"/>
              <a:buChar char="•"/>
            </a:pPr>
            <a:r>
              <a:rPr lang="en-US" dirty="0"/>
              <a:t>This answers the networking question: “What are you looking to do next?” </a:t>
            </a:r>
          </a:p>
          <a:p>
            <a:pPr marL="171450" lvl="0" indent="-171450">
              <a:buFont typeface="Arial" panose="020B0604020202020204" pitchFamily="34" charset="0"/>
              <a:buChar char="•"/>
            </a:pPr>
            <a:r>
              <a:rPr lang="en-US" dirty="0"/>
              <a:t>Don’t recite your résumé. </a:t>
            </a:r>
          </a:p>
          <a:p>
            <a:pPr marL="171450" lvl="0" indent="-171450">
              <a:buFont typeface="Arial" panose="020B0604020202020204" pitchFamily="34" charset="0"/>
              <a:buChar char="•"/>
            </a:pPr>
            <a:r>
              <a:rPr lang="en-US" dirty="0"/>
              <a:t>Connect what you’ve done with where you want to go. </a:t>
            </a:r>
          </a:p>
          <a:p>
            <a:pPr marL="171450" lvl="0" indent="-171450">
              <a:buFont typeface="Arial" panose="020B0604020202020204" pitchFamily="34" charset="0"/>
              <a:buChar char="•"/>
            </a:pPr>
            <a:r>
              <a:rPr lang="en-US" dirty="0"/>
              <a:t>Strengths + impact + type of organization/role. </a:t>
            </a:r>
          </a:p>
          <a:p>
            <a:pPr marL="171450" lvl="0" indent="-171450">
              <a:buFont typeface="Arial" panose="020B0604020202020204" pitchFamily="34" charset="0"/>
              <a:buChar char="•"/>
            </a:pPr>
            <a:r>
              <a:rPr lang="en-US" dirty="0"/>
              <a:t>Keep it conversational. </a:t>
            </a:r>
          </a:p>
          <a:p>
            <a:pPr marL="171450" lvl="0" indent="-171450">
              <a:buFont typeface="Arial" panose="020B0604020202020204" pitchFamily="34" charset="0"/>
              <a:buChar char="•"/>
            </a:pPr>
            <a:r>
              <a:rPr lang="en-US" dirty="0"/>
              <a:t>The listener should immediately understand how they might help.</a:t>
            </a:r>
          </a:p>
          <a:p>
            <a:endParaRPr dirty="0"/>
          </a:p>
        </p:txBody>
      </p:sp>
      <p:sp>
        <p:nvSpPr>
          <p:cNvPr id="4" name="Slide Number Placeholder 3">
            <a:extLst>
              <a:ext uri="{FF2B5EF4-FFF2-40B4-BE49-F238E27FC236}">
                <a16:creationId xmlns:a16="http://schemas.microsoft.com/office/drawing/2014/main" id="{44449E30-5D15-B9B5-2C60-B82F9E51BA8E}"/>
              </a:ext>
            </a:extLst>
          </p:cNvPr>
          <p:cNvSpPr>
            <a:spLocks noGrp="1"/>
          </p:cNvSpPr>
          <p:nvPr>
            <p:ph type="sldNum" sz="quarter" idx="5"/>
          </p:nvPr>
        </p:nvSpPr>
        <p:spPr/>
      </p:sp>
    </p:spTree>
    <p:extLst>
      <p:ext uri="{BB962C8B-B14F-4D97-AF65-F5344CB8AC3E}">
        <p14:creationId xmlns:p14="http://schemas.microsoft.com/office/powerpoint/2010/main" val="32351309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DAAE65-88A8-4808-479C-1DD7A9A7AB6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C2B010E-F073-3831-A9FA-D538C2E05708}"/>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455CF197-1D77-7E38-DC3D-038BA8400263}"/>
              </a:ext>
            </a:extLst>
          </p:cNvPr>
          <p:cNvSpPr>
            <a:spLocks noGrp="1"/>
          </p:cNvSpPr>
          <p:nvPr>
            <p:ph type="body" sz="quarter" idx="3"/>
          </p:nvPr>
        </p:nvSpPr>
        <p:spPr/>
        <p:txBody>
          <a:bodyPr/>
          <a:lstStyle/>
          <a:p>
            <a:pPr marL="171450" indent="-171450">
              <a:buFont typeface="Arial" panose="020B0604020202020204" pitchFamily="34" charset="0"/>
              <a:buChar char="•"/>
            </a:pPr>
            <a:r>
              <a:rPr lang="en-US" dirty="0"/>
              <a:t>There isn’t one perfect formula for every profession. </a:t>
            </a:r>
          </a:p>
          <a:p>
            <a:pPr marL="171450" indent="-171450">
              <a:buFont typeface="Arial" panose="020B0604020202020204" pitchFamily="34" charset="0"/>
              <a:buChar char="•"/>
            </a:pPr>
            <a:r>
              <a:rPr lang="en-US" dirty="0"/>
              <a:t>Notice that each example focuses on value—not just a job title. </a:t>
            </a:r>
          </a:p>
          <a:p>
            <a:pPr marL="171450" indent="-171450">
              <a:buFont typeface="Arial" panose="020B0604020202020204" pitchFamily="34" charset="0"/>
              <a:buChar char="•"/>
            </a:pPr>
            <a:r>
              <a:rPr lang="en-US" dirty="0"/>
              <a:t>Management: people and performance. </a:t>
            </a:r>
          </a:p>
          <a:p>
            <a:pPr marL="171450" indent="-171450">
              <a:buFont typeface="Arial" panose="020B0604020202020204" pitchFamily="34" charset="0"/>
              <a:buChar char="•"/>
            </a:pPr>
            <a:r>
              <a:rPr lang="en-US" dirty="0"/>
              <a:t>Operations: organization and results. </a:t>
            </a:r>
          </a:p>
          <a:p>
            <a:pPr marL="171450" indent="-171450">
              <a:buFont typeface="Arial" panose="020B0604020202020204" pitchFamily="34" charset="0"/>
              <a:buChar char="•"/>
            </a:pPr>
            <a:r>
              <a:rPr lang="en-US" dirty="0"/>
              <a:t>Consulting: relationships and problem-solving. </a:t>
            </a:r>
          </a:p>
          <a:p>
            <a:pPr marL="171450" indent="-171450">
              <a:buFont typeface="Arial" panose="020B0604020202020204" pitchFamily="34" charset="0"/>
              <a:buChar char="•"/>
            </a:pPr>
            <a:r>
              <a:rPr lang="en-US" dirty="0"/>
              <a:t>Build yours around the impact you want to make.</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black"/>
              </a:solidFill>
              <a:effectLst/>
              <a:uLnTx/>
              <a:uFillTx/>
              <a:latin typeface="Calibri"/>
              <a:ea typeface="+mn-ea"/>
              <a:cs typeface="+mn-cs"/>
            </a:endParaRPr>
          </a:p>
          <a:p>
            <a:endParaRPr dirty="0"/>
          </a:p>
        </p:txBody>
      </p:sp>
      <p:sp>
        <p:nvSpPr>
          <p:cNvPr id="4" name="Slide Number Placeholder 3">
            <a:extLst>
              <a:ext uri="{FF2B5EF4-FFF2-40B4-BE49-F238E27FC236}">
                <a16:creationId xmlns:a16="http://schemas.microsoft.com/office/drawing/2014/main" id="{3B198C06-945C-E083-9261-13E373CD48DB}"/>
              </a:ext>
            </a:extLst>
          </p:cNvPr>
          <p:cNvSpPr>
            <a:spLocks noGrp="1"/>
          </p:cNvSpPr>
          <p:nvPr>
            <p:ph type="sldNum" sz="quarter" idx="5"/>
          </p:nvPr>
        </p:nvSpPr>
        <p:spPr/>
      </p:sp>
    </p:spTree>
    <p:extLst>
      <p:ext uri="{BB962C8B-B14F-4D97-AF65-F5344CB8AC3E}">
        <p14:creationId xmlns:p14="http://schemas.microsoft.com/office/powerpoint/2010/main" val="77763044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marL="171450" indent="-171450">
              <a:buFont typeface="Arial" panose="020B0604020202020204" pitchFamily="34" charset="0"/>
              <a:buChar char="•"/>
            </a:pPr>
            <a:r>
              <a:rPr lang="en-US" dirty="0"/>
              <a:t>Bring the five parts of your B.R.A.N.D. together. </a:t>
            </a:r>
          </a:p>
          <a:p>
            <a:pPr marL="171450" indent="-171450">
              <a:buFont typeface="Arial" panose="020B0604020202020204" pitchFamily="34" charset="0"/>
              <a:buChar char="•"/>
            </a:pPr>
            <a:r>
              <a:rPr lang="en-US" dirty="0"/>
              <a:t>First: know what you bring and what you want. </a:t>
            </a:r>
          </a:p>
          <a:p>
            <a:pPr marL="171450" indent="-171450">
              <a:buFont typeface="Arial" panose="020B0604020202020204" pitchFamily="34" charset="0"/>
              <a:buChar char="•"/>
            </a:pPr>
            <a:r>
              <a:rPr lang="en-US" dirty="0"/>
              <a:t>Second: be ready to communicate it. </a:t>
            </a:r>
          </a:p>
          <a:p>
            <a:pPr marL="171450" indent="-171450">
              <a:buFont typeface="Arial" panose="020B0604020202020204" pitchFamily="34" charset="0"/>
              <a:buChar char="•"/>
            </a:pPr>
            <a:r>
              <a:rPr lang="en-US" dirty="0"/>
              <a:t>Third: work your networking plan consistently. </a:t>
            </a:r>
          </a:p>
          <a:p>
            <a:pPr marL="171450" indent="-171450">
              <a:buFont typeface="Arial" panose="020B0604020202020204" pitchFamily="34" charset="0"/>
              <a:buChar char="•"/>
            </a:pPr>
            <a:r>
              <a:rPr lang="en-US" dirty="0"/>
              <a:t>Make it easy for other people to understand—and help—you. </a:t>
            </a:r>
          </a:p>
          <a:p>
            <a:pPr marL="171450" indent="-171450">
              <a:buFont typeface="Arial" panose="020B0604020202020204" pitchFamily="34" charset="0"/>
              <a:buChar char="•"/>
            </a:pPr>
            <a:r>
              <a:rPr lang="en-US" dirty="0"/>
              <a:t>Clarity creates confidence, and confidence creates momentum.</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Don’t try to finish all of this today. </a:t>
            </a:r>
          </a:p>
          <a:p>
            <a:pPr marL="171450" indent="-171450">
              <a:buFont typeface="Arial" panose="020B0604020202020204" pitchFamily="34" charset="0"/>
              <a:buChar char="•"/>
            </a:pPr>
            <a:r>
              <a:rPr lang="en-US" dirty="0"/>
              <a:t>Use the worksheet to work through each part of your B.R.A.N.D. </a:t>
            </a:r>
          </a:p>
          <a:p>
            <a:pPr marL="171450" indent="-171450">
              <a:buFont typeface="Arial" panose="020B0604020202020204" pitchFamily="34" charset="0"/>
              <a:buChar char="•"/>
            </a:pPr>
            <a:r>
              <a:rPr lang="en-US" dirty="0"/>
              <a:t>Write and practice your Brand Statement. </a:t>
            </a:r>
          </a:p>
          <a:p>
            <a:pPr marL="171450" indent="-171450">
              <a:buFont typeface="Arial" panose="020B0604020202020204" pitchFamily="34" charset="0"/>
              <a:buChar char="•"/>
            </a:pPr>
            <a:r>
              <a:rPr lang="en-US" dirty="0"/>
              <a:t>Identify your first three networking actions. </a:t>
            </a:r>
          </a:p>
          <a:p>
            <a:pPr marL="171450" indent="-171450">
              <a:buFont typeface="Arial" panose="020B0604020202020204" pitchFamily="34" charset="0"/>
              <a:buChar char="•"/>
            </a:pPr>
            <a:r>
              <a:rPr lang="en-US" dirty="0"/>
              <a:t>Revisit it as your search evolves. </a:t>
            </a:r>
          </a:p>
          <a:p>
            <a:pPr marL="171450" indent="-171450">
              <a:buFont typeface="Arial" panose="020B0604020202020204" pitchFamily="34" charset="0"/>
              <a:buChar char="•"/>
            </a:pPr>
            <a:r>
              <a:rPr lang="en-US" dirty="0"/>
              <a:t>Your B.R.A.N.D. should develop as you get clearer about what comes next.</a:t>
            </a:r>
          </a:p>
          <a:p>
            <a:pPr marL="0" indent="0">
              <a:buFont typeface="Arial" panose="020B0604020202020204" pitchFamily="34" charset="0"/>
              <a:buNone/>
            </a:pPr>
            <a:endParaRPr lang="en-US" dirty="0"/>
          </a:p>
          <a:p>
            <a:br>
              <a:rPr lang="en-US" dirty="0"/>
            </a:br>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rtl="0"/>
            <a:r>
              <a:rPr lang="en-US" sz="1200" b="0" i="0" u="none" strike="noStrike" kern="1200" dirty="0">
                <a:solidFill>
                  <a:schemeClr val="tx1"/>
                </a:solidFill>
                <a:effectLst/>
                <a:latin typeface="+mn-lt"/>
                <a:ea typeface="+mn-ea"/>
                <a:cs typeface="+mn-cs"/>
              </a:rPr>
              <a:t>The Networking Navigator is an on-demand system designed to help business professionals grow through smarter, more strategic networking. </a:t>
            </a:r>
            <a:endParaRPr lang="en-US" b="0" dirty="0">
              <a:effectLst/>
            </a:endParaRPr>
          </a:p>
          <a:p>
            <a:endParaRPr lang="en-US" b="0" dirty="0">
              <a:effectLst/>
            </a:endParaRPr>
          </a:p>
          <a:p>
            <a:pPr rtl="0"/>
            <a:r>
              <a:rPr lang="en-US" sz="1200" b="0" i="0" u="none" strike="noStrike" kern="1200" dirty="0">
                <a:solidFill>
                  <a:schemeClr val="tx1"/>
                </a:solidFill>
                <a:effectLst/>
                <a:latin typeface="+mn-lt"/>
                <a:ea typeface="+mn-ea"/>
                <a:cs typeface="+mn-cs"/>
              </a:rPr>
              <a:t>Inside, you'll find focused Success Tracks that tackle real-world challenges—like perfecting your pitch, building a referral team, and following up after events. </a:t>
            </a:r>
            <a:endParaRPr lang="en-US" b="0" dirty="0">
              <a:effectLst/>
            </a:endParaRPr>
          </a:p>
          <a:p>
            <a:endParaRPr lang="en-US" b="0" dirty="0">
              <a:effectLst/>
            </a:endParaRPr>
          </a:p>
          <a:p>
            <a:pPr rtl="0"/>
            <a:r>
              <a:rPr lang="en-US" sz="1200" b="0" i="0" u="none" strike="noStrike" kern="1200" dirty="0">
                <a:solidFill>
                  <a:schemeClr val="tx1"/>
                </a:solidFill>
                <a:effectLst/>
                <a:latin typeface="+mn-lt"/>
                <a:ea typeface="+mn-ea"/>
                <a:cs typeface="+mn-cs"/>
              </a:rPr>
              <a:t>Each one breaks down into Action Steps with practical tools you can use right away. Log in anytime to access worksheets, short videos, and strategies that help you measure what’s working and build real momentum.”</a:t>
            </a:r>
            <a:endParaRPr lang="en-US" b="0" dirty="0">
              <a:effectLst/>
            </a:endParaRPr>
          </a:p>
          <a:p>
            <a:endParaRPr lang="en-US" b="0" dirty="0">
              <a:effectLst/>
            </a:endParaRPr>
          </a:p>
          <a:p>
            <a:pPr rtl="0"/>
            <a:r>
              <a:rPr lang="en-US" sz="1200" b="0" i="0" u="none" strike="noStrike" kern="1200" dirty="0">
                <a:solidFill>
                  <a:schemeClr val="tx1"/>
                </a:solidFill>
                <a:effectLst/>
                <a:latin typeface="+mn-lt"/>
                <a:ea typeface="+mn-ea"/>
                <a:cs typeface="+mn-cs"/>
              </a:rPr>
              <a:t>It’s online, it’s practical, and it’s built for people who want to be intentional with their business networking.</a:t>
            </a:r>
            <a:endParaRPr lang="en-US" b="0" dirty="0">
              <a:effectLst/>
            </a:endParaRPr>
          </a:p>
          <a:p>
            <a:endParaRPr lang="en-US" b="0" dirty="0">
              <a:effectLst/>
            </a:endParaRPr>
          </a:p>
          <a:p>
            <a:pPr rtl="0"/>
            <a:r>
              <a:rPr lang="en-US" sz="1200" b="0" i="0" u="none" strike="noStrike" kern="1200" dirty="0">
                <a:solidFill>
                  <a:schemeClr val="tx1"/>
                </a:solidFill>
                <a:effectLst/>
                <a:latin typeface="+mn-lt"/>
                <a:ea typeface="+mn-ea"/>
                <a:cs typeface="+mn-cs"/>
              </a:rPr>
              <a:t>Visit </a:t>
            </a:r>
            <a:r>
              <a:rPr lang="en-US" sz="1200" b="0" i="0" u="sng" strike="noStrike" kern="1200" dirty="0">
                <a:solidFill>
                  <a:schemeClr val="tx1"/>
                </a:solidFill>
                <a:effectLst/>
                <a:latin typeface="+mn-lt"/>
                <a:ea typeface="+mn-ea"/>
                <a:cs typeface="+mn-cs"/>
                <a:hlinkClick r:id="rId3"/>
              </a:rPr>
              <a:t>thenetworkingnavigator.com</a:t>
            </a:r>
            <a:r>
              <a:rPr lang="en-US" sz="1200" b="0" i="0" u="none" strike="noStrike" kern="1200" dirty="0">
                <a:solidFill>
                  <a:schemeClr val="tx1"/>
                </a:solidFill>
                <a:effectLst/>
                <a:latin typeface="+mn-lt"/>
                <a:ea typeface="+mn-ea"/>
                <a:cs typeface="+mn-cs"/>
              </a:rPr>
              <a:t> and use code TOM5OFF to get started with $5 off your first month.”</a:t>
            </a:r>
            <a:endParaRPr lang="en-US" b="0" dirty="0">
              <a:effectLst/>
            </a:endParaRPr>
          </a:p>
          <a:p>
            <a:br>
              <a:rPr lang="en-US" dirty="0"/>
            </a:br>
            <a:endParaRPr dirty="0"/>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9/17/2026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9/17/2026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9/17/2026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9/17/2026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9/17/2026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9/17/2026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9/17/2026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http://www.thenetworkingnavigator.com/" TargetMode="External"/><Relationship Id="rId3" Type="http://schemas.openxmlformats.org/officeDocument/2006/relationships/image" Target="../media/image1.png"/><Relationship Id="rId7" Type="http://schemas.openxmlformats.org/officeDocument/2006/relationships/hyperlink" Target="mailto:tom@thenetworkingnavigator.com"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jpg"/><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hyperlink" Target="http://www.thenetworkingnavigator.com/" TargetMode="External"/><Relationship Id="rId5" Type="http://schemas.openxmlformats.org/officeDocument/2006/relationships/hyperlink" Target="mailto:tom@thenetworkingnavigator.com" TargetMode="External"/><Relationship Id="rId4" Type="http://schemas.openxmlformats.org/officeDocument/2006/relationships/image" Target="../media/image2.jp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hyperlink" Target="http://www.thenetworkingnavigator.com/" TargetMode="External"/><Relationship Id="rId5" Type="http://schemas.openxmlformats.org/officeDocument/2006/relationships/hyperlink" Target="mailto:tom@thenetworkingnavigator.com" TargetMode="External"/><Relationship Id="rId4" Type="http://schemas.openxmlformats.org/officeDocument/2006/relationships/image" Target="../media/image2.jp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hyperlink" Target="http://www.thenetworkingnavigator.com/" TargetMode="External"/><Relationship Id="rId5" Type="http://schemas.openxmlformats.org/officeDocument/2006/relationships/hyperlink" Target="mailto:tom@thenetworkingnavigator.com" TargetMode="External"/><Relationship Id="rId4" Type="http://schemas.openxmlformats.org/officeDocument/2006/relationships/image" Target="../media/image2.jp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hyperlink" Target="http://www.thenetworkingnavigator.com/" TargetMode="External"/><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hyperlink" Target="mailto:tom@thenetworkingnavigator.com" TargetMode="External"/><Relationship Id="rId5" Type="http://schemas.openxmlformats.org/officeDocument/2006/relationships/image" Target="../media/image3.jpg"/><Relationship Id="rId4" Type="http://schemas.openxmlformats.org/officeDocument/2006/relationships/image" Target="../media/image2.jp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hyperlink" Target="http://www.thenetworkingnavigator.com/" TargetMode="External"/><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hyperlink" Target="mailto:tom@thenetworkingnavigator.com" TargetMode="External"/><Relationship Id="rId5" Type="http://schemas.openxmlformats.org/officeDocument/2006/relationships/image" Target="../media/image3.jpg"/><Relationship Id="rId4" Type="http://schemas.openxmlformats.org/officeDocument/2006/relationships/image" Target="../media/image2.jp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hyperlink" Target="http://www.thenetworkingnavigator.com/" TargetMode="External"/><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hyperlink" Target="mailto:tom@thenetworkingnavigator.com" TargetMode="External"/><Relationship Id="rId5" Type="http://schemas.openxmlformats.org/officeDocument/2006/relationships/image" Target="../media/image3.jpg"/><Relationship Id="rId4" Type="http://schemas.openxmlformats.org/officeDocument/2006/relationships/image" Target="../media/image2.jp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3.jp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2.jpg"/><Relationship Id="rId5" Type="http://schemas.openxmlformats.org/officeDocument/2006/relationships/hyperlink" Target="http://www.thenetworkingnavigator.com/" TargetMode="External"/><Relationship Id="rId4" Type="http://schemas.openxmlformats.org/officeDocument/2006/relationships/hyperlink" Target="mailto:tom@thenetworkingnavigator.com"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hyperlink" Target="http://www.thenetworkingnavigator.com/" TargetMode="External"/><Relationship Id="rId4" Type="http://schemas.openxmlformats.org/officeDocument/2006/relationships/hyperlink" Target="mailto:tom@thenetworkingnavigator.com"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hyperlink" Target="http://www.thenetworkingnavigator.com/" TargetMode="External"/><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hyperlink" Target="mailto:tom@thenetworkingnavigator.com" TargetMode="External"/><Relationship Id="rId5" Type="http://schemas.openxmlformats.org/officeDocument/2006/relationships/image" Target="../media/image3.jpg"/><Relationship Id="rId4" Type="http://schemas.openxmlformats.org/officeDocument/2006/relationships/image" Target="../media/image2.jp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hyperlink" Target="http://www.thenetworkingnavigator.com/" TargetMode="External"/><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hyperlink" Target="mailto:tom@thenetworkingnavigator.com" TargetMode="External"/><Relationship Id="rId5" Type="http://schemas.openxmlformats.org/officeDocument/2006/relationships/image" Target="../media/image3.jpg"/><Relationship Id="rId4" Type="http://schemas.openxmlformats.org/officeDocument/2006/relationships/image" Target="../media/image2.jp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hyperlink" Target="http://www.thenetworkingnavigator.com/" TargetMode="External"/><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hyperlink" Target="mailto:tom@thenetworkingnavigator.com" TargetMode="External"/><Relationship Id="rId5" Type="http://schemas.openxmlformats.org/officeDocument/2006/relationships/image" Target="../media/image3.jpg"/><Relationship Id="rId4" Type="http://schemas.openxmlformats.org/officeDocument/2006/relationships/image" Target="../media/image2.jp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hyperlink" Target="http://www.thenetworkingnavigator.com/" TargetMode="External"/><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hyperlink" Target="mailto:tom@thenetworkingnavigator.com" TargetMode="External"/><Relationship Id="rId5" Type="http://schemas.openxmlformats.org/officeDocument/2006/relationships/image" Target="../media/image3.jpg"/><Relationship Id="rId4" Type="http://schemas.openxmlformats.org/officeDocument/2006/relationships/image" Target="../media/image2.jp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hyperlink" Target="http://www.thenetworkingnavigator.com/" TargetMode="External"/><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hyperlink" Target="mailto:tom@thenetworkingnavigator.com" TargetMode="External"/><Relationship Id="rId5" Type="http://schemas.openxmlformats.org/officeDocument/2006/relationships/image" Target="../media/image3.jpg"/><Relationship Id="rId4" Type="http://schemas.openxmlformats.org/officeDocument/2006/relationships/image" Target="../media/image2.jp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hyperlink" Target="http://www.thenetworkingnavigator.com/" TargetMode="External"/><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hyperlink" Target="mailto:tom@thenetworkingnavigator.com" TargetMode="External"/><Relationship Id="rId5" Type="http://schemas.openxmlformats.org/officeDocument/2006/relationships/image" Target="../media/image3.jpg"/><Relationship Id="rId4" Type="http://schemas.openxmlformats.org/officeDocument/2006/relationships/image" Target="../media/image2.jp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hyperlink" Target="http://www.thenetworkingnavigator.com/" TargetMode="External"/><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hyperlink" Target="mailto:tom@thenetworkingnavigator.com" TargetMode="External"/><Relationship Id="rId5" Type="http://schemas.openxmlformats.org/officeDocument/2006/relationships/image" Target="../media/image3.jpg"/><Relationship Id="rId4" Type="http://schemas.openxmlformats.org/officeDocument/2006/relationships/image" Target="../media/image2.jp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hyperlink" Target="http://www.thenetworkingnavigator.com/" TargetMode="External"/><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hyperlink" Target="mailto:tom@thenetworkingnavigator.com" TargetMode="External"/><Relationship Id="rId5" Type="http://schemas.openxmlformats.org/officeDocument/2006/relationships/image" Target="../media/image7.png"/><Relationship Id="rId4" Type="http://schemas.openxmlformats.org/officeDocument/2006/relationships/image" Target="../media/image2.jp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jpg"/><Relationship Id="rId4"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930452BB-6CF0-BC2E-AE14-3C011E07AD27}"/>
              </a:ext>
            </a:extLst>
          </p:cNvPr>
          <p:cNvPicPr>
            <a:picLocks noChangeAspect="1"/>
          </p:cNvPicPr>
          <p:nvPr/>
        </p:nvPicPr>
        <p:blipFill>
          <a:blip r:embed="rId3"/>
          <a:stretch>
            <a:fillRect/>
          </a:stretch>
        </p:blipFill>
        <p:spPr>
          <a:xfrm>
            <a:off x="0" y="893"/>
            <a:ext cx="12188825" cy="6856214"/>
          </a:xfrm>
          <a:prstGeom prst="rect">
            <a:avLst/>
          </a:prstGeom>
        </p:spPr>
      </p:pic>
      <p:sp>
        <p:nvSpPr>
          <p:cNvPr id="4" name="TextBox 3"/>
          <p:cNvSpPr txBox="1"/>
          <p:nvPr/>
        </p:nvSpPr>
        <p:spPr>
          <a:xfrm>
            <a:off x="2989097" y="5834313"/>
            <a:ext cx="6064545" cy="584775"/>
          </a:xfrm>
          <a:prstGeom prst="rect">
            <a:avLst/>
          </a:prstGeom>
          <a:noFill/>
        </p:spPr>
        <p:txBody>
          <a:bodyPr wrap="none">
            <a:spAutoFit/>
          </a:bodyPr>
          <a:lstStyle/>
          <a:p>
            <a:pPr>
              <a:defRPr sz="2000">
                <a:solidFill>
                  <a:srgbClr val="295F91"/>
                </a:solidFill>
              </a:defRPr>
            </a:pPr>
            <a:r>
              <a:rPr lang="en-US" sz="3200" dirty="0"/>
              <a:t>www.TheNetworkingNavigator.com</a:t>
            </a:r>
            <a:endParaRPr sz="3200" dirty="0"/>
          </a:p>
        </p:txBody>
      </p:sp>
      <p:sp>
        <p:nvSpPr>
          <p:cNvPr id="7" name="Rectangle 6"/>
          <p:cNvSpPr/>
          <p:nvPr/>
        </p:nvSpPr>
        <p:spPr>
          <a:xfrm>
            <a:off x="0" y="6492240"/>
            <a:ext cx="12188952" cy="365760"/>
          </a:xfrm>
          <a:prstGeom prst="rect">
            <a:avLst/>
          </a:prstGeom>
          <a:solidFill>
            <a:srgbClr val="FFFFFF"/>
          </a:solidFill>
          <a:ln w="12700">
            <a:solidFill>
              <a:srgbClr val="295F9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11521440" y="6510528"/>
            <a:ext cx="548640" cy="320040"/>
          </a:xfrm>
          <a:prstGeom prst="rect">
            <a:avLst/>
          </a:prstGeom>
          <a:noFill/>
        </p:spPr>
        <p:txBody>
          <a:bodyPr wrap="none">
            <a:spAutoFit/>
          </a:bodyPr>
          <a:lstStyle/>
          <a:p>
            <a:pPr algn="r">
              <a:defRPr sz="1000">
                <a:solidFill>
                  <a:srgbClr val="295F91"/>
                </a:solidFill>
              </a:defRPr>
            </a:pPr>
            <a:r>
              <a:t>1</a:t>
            </a:r>
          </a:p>
        </p:txBody>
      </p:sp>
      <p:pic>
        <p:nvPicPr>
          <p:cNvPr id="10" name="Picture 9" descr="The Networking Navigator Logo with Tag.jpg"/>
          <p:cNvPicPr>
            <a:picLocks noChangeAspect="1"/>
          </p:cNvPicPr>
          <p:nvPr/>
        </p:nvPicPr>
        <p:blipFill>
          <a:blip r:embed="rId4"/>
          <a:stretch>
            <a:fillRect/>
          </a:stretch>
        </p:blipFill>
        <p:spPr>
          <a:xfrm>
            <a:off x="10515600" y="6419088"/>
            <a:ext cx="1467277" cy="411480"/>
          </a:xfrm>
          <a:prstGeom prst="rect">
            <a:avLst/>
          </a:prstGeom>
        </p:spPr>
      </p:pic>
      <p:sp>
        <p:nvSpPr>
          <p:cNvPr id="12" name="TextBox 11"/>
          <p:cNvSpPr txBox="1"/>
          <p:nvPr/>
        </p:nvSpPr>
        <p:spPr>
          <a:xfrm>
            <a:off x="731520" y="384048"/>
            <a:ext cx="10698480" cy="731520"/>
          </a:xfrm>
          <a:prstGeom prst="rect">
            <a:avLst/>
          </a:prstGeom>
          <a:noFill/>
        </p:spPr>
        <p:txBody>
          <a:bodyPr wrap="none">
            <a:spAutoFit/>
          </a:bodyPr>
          <a:lstStyle/>
          <a:p>
            <a:pPr>
              <a:defRPr sz="2800" b="1">
                <a:solidFill>
                  <a:srgbClr val="1A3E6E"/>
                </a:solidFill>
              </a:defRPr>
            </a:pPr>
            <a:endParaRPr/>
          </a:p>
        </p:txBody>
      </p:sp>
      <p:sp>
        <p:nvSpPr>
          <p:cNvPr id="13" name="TextBox 12"/>
          <p:cNvSpPr txBox="1"/>
          <p:nvPr/>
        </p:nvSpPr>
        <p:spPr>
          <a:xfrm>
            <a:off x="960120" y="524961"/>
            <a:ext cx="10332720" cy="1200329"/>
          </a:xfrm>
          <a:prstGeom prst="rect">
            <a:avLst/>
          </a:prstGeom>
          <a:noFill/>
        </p:spPr>
        <p:txBody>
          <a:bodyPr wrap="square" lIns="45720" rIns="45720">
            <a:spAutoFit/>
          </a:bodyPr>
          <a:lstStyle/>
          <a:p>
            <a:pPr algn="ctr">
              <a:defRPr sz="3400" b="1">
                <a:solidFill>
                  <a:srgbClr val="F58A1F"/>
                </a:solidFill>
              </a:defRPr>
            </a:pPr>
            <a:r>
              <a:rPr sz="3600" dirty="0"/>
              <a:t>Building Your Personal</a:t>
            </a:r>
            <a:br>
              <a:rPr sz="3600" dirty="0"/>
            </a:br>
            <a:r>
              <a:rPr sz="3600" dirty="0"/>
              <a:t>B.R.A.N.D. – For Career Transition</a:t>
            </a:r>
          </a:p>
        </p:txBody>
      </p:sp>
      <p:sp>
        <p:nvSpPr>
          <p:cNvPr id="14" name="TextBox 13"/>
          <p:cNvSpPr txBox="1"/>
          <p:nvPr/>
        </p:nvSpPr>
        <p:spPr>
          <a:xfrm>
            <a:off x="1874520" y="1640529"/>
            <a:ext cx="8503920" cy="400110"/>
          </a:xfrm>
          <a:prstGeom prst="rect">
            <a:avLst/>
          </a:prstGeom>
          <a:noFill/>
        </p:spPr>
        <p:txBody>
          <a:bodyPr wrap="square" lIns="45720" rIns="45720">
            <a:spAutoFit/>
          </a:bodyPr>
          <a:lstStyle/>
          <a:p>
            <a:pPr algn="ctr">
              <a:defRPr sz="1900" b="1">
                <a:solidFill>
                  <a:srgbClr val="1A3E6E"/>
                </a:solidFill>
              </a:defRPr>
            </a:pPr>
            <a:r>
              <a:rPr sz="2000" dirty="0"/>
              <a:t>B.R.A.N.D. = Beliefs + Representation + Autonomy + Network + Differentiate</a:t>
            </a:r>
          </a:p>
        </p:txBody>
      </p:sp>
      <p:sp>
        <p:nvSpPr>
          <p:cNvPr id="16" name="TextBox 15"/>
          <p:cNvSpPr txBox="1"/>
          <p:nvPr/>
        </p:nvSpPr>
        <p:spPr>
          <a:xfrm>
            <a:off x="1667449" y="2135632"/>
            <a:ext cx="9144000" cy="954107"/>
          </a:xfrm>
          <a:prstGeom prst="rect">
            <a:avLst/>
          </a:prstGeom>
          <a:noFill/>
        </p:spPr>
        <p:txBody>
          <a:bodyPr wrap="square" lIns="45720" rIns="45720">
            <a:spAutoFit/>
          </a:bodyPr>
          <a:lstStyle/>
          <a:p>
            <a:pPr algn="ctr">
              <a:defRPr sz="2400" b="0">
                <a:solidFill>
                  <a:srgbClr val="232D37"/>
                </a:solidFill>
              </a:defRPr>
            </a:pPr>
            <a:r>
              <a:rPr lang="en-US" sz="2800" dirty="0"/>
              <a:t>“</a:t>
            </a:r>
            <a:r>
              <a:rPr sz="2800" dirty="0"/>
              <a:t>Your </a:t>
            </a:r>
            <a:r>
              <a:rPr lang="en-US" sz="2800" dirty="0"/>
              <a:t>B.R.A.N.D.</a:t>
            </a:r>
            <a:r>
              <a:rPr sz="2800" dirty="0"/>
              <a:t> is the bridge between who you’ve been </a:t>
            </a:r>
            <a:endParaRPr lang="en-US" sz="2800" dirty="0"/>
          </a:p>
          <a:p>
            <a:pPr algn="ctr">
              <a:defRPr sz="2400" b="0">
                <a:solidFill>
                  <a:srgbClr val="232D37"/>
                </a:solidFill>
              </a:defRPr>
            </a:pPr>
            <a:r>
              <a:rPr sz="2800" dirty="0"/>
              <a:t>and where you’re going next.</a:t>
            </a:r>
            <a:r>
              <a:rPr lang="en-US" sz="2800" dirty="0"/>
              <a:t>"</a:t>
            </a:r>
            <a:endParaRPr sz="2800" dirty="0"/>
          </a:p>
        </p:txBody>
      </p:sp>
      <p:pic>
        <p:nvPicPr>
          <p:cNvPr id="6" name="Picture 5">
            <a:extLst>
              <a:ext uri="{FF2B5EF4-FFF2-40B4-BE49-F238E27FC236}">
                <a16:creationId xmlns:a16="http://schemas.microsoft.com/office/drawing/2014/main" id="{5AA1104A-85DC-8D26-BA47-DD27DC9FD38E}"/>
              </a:ext>
            </a:extLst>
          </p:cNvPr>
          <p:cNvPicPr>
            <a:picLocks noChangeAspect="1"/>
          </p:cNvPicPr>
          <p:nvPr/>
        </p:nvPicPr>
        <p:blipFill>
          <a:blip r:embed="rId5"/>
          <a:stretch>
            <a:fillRect/>
          </a:stretch>
        </p:blipFill>
        <p:spPr>
          <a:xfrm>
            <a:off x="3810833" y="3746689"/>
            <a:ext cx="5177272" cy="1446349"/>
          </a:xfrm>
          <a:prstGeom prst="rect">
            <a:avLst/>
          </a:prstGeom>
        </p:spPr>
      </p:pic>
      <p:pic>
        <p:nvPicPr>
          <p:cNvPr id="19" name="Picture 18">
            <a:extLst>
              <a:ext uri="{FF2B5EF4-FFF2-40B4-BE49-F238E27FC236}">
                <a16:creationId xmlns:a16="http://schemas.microsoft.com/office/drawing/2014/main" id="{9CB50F7E-4BDF-6BEB-6BC4-BA746FD2DE50}"/>
              </a:ext>
            </a:extLst>
          </p:cNvPr>
          <p:cNvPicPr>
            <a:picLocks noChangeAspect="1"/>
          </p:cNvPicPr>
          <p:nvPr/>
        </p:nvPicPr>
        <p:blipFill>
          <a:blip r:embed="rId6"/>
          <a:stretch>
            <a:fillRect/>
          </a:stretch>
        </p:blipFill>
        <p:spPr>
          <a:xfrm>
            <a:off x="3743" y="2341454"/>
            <a:ext cx="3741553" cy="4150786"/>
          </a:xfrm>
          <a:prstGeom prst="rect">
            <a:avLst/>
          </a:prstGeom>
        </p:spPr>
      </p:pic>
      <p:sp>
        <p:nvSpPr>
          <p:cNvPr id="23" name="TextBox 22">
            <a:extLst>
              <a:ext uri="{FF2B5EF4-FFF2-40B4-BE49-F238E27FC236}">
                <a16:creationId xmlns:a16="http://schemas.microsoft.com/office/drawing/2014/main" id="{DC3C77B4-BCBA-A71B-3395-56C4D8F5082D}"/>
              </a:ext>
            </a:extLst>
          </p:cNvPr>
          <p:cNvSpPr txBox="1"/>
          <p:nvPr/>
        </p:nvSpPr>
        <p:spPr>
          <a:xfrm>
            <a:off x="1881280" y="6542809"/>
            <a:ext cx="8494633" cy="246221"/>
          </a:xfrm>
          <a:prstGeom prst="rect">
            <a:avLst/>
          </a:prstGeom>
          <a:noFill/>
        </p:spPr>
        <p:txBody>
          <a:bodyPr wrap="none">
            <a:spAutoFit/>
          </a:bodyPr>
          <a:lstStyle/>
          <a:p>
            <a:pPr>
              <a:defRPr sz="1000">
                <a:solidFill>
                  <a:srgbClr val="295F91"/>
                </a:solidFill>
              </a:defRPr>
            </a:pPr>
            <a:r>
              <a:rPr lang="en-US" dirty="0"/>
              <a:t>Tom Gosche- </a:t>
            </a:r>
            <a:r>
              <a:rPr dirty="0"/>
              <a:t>The Networking Navigator </a:t>
            </a:r>
            <a:r>
              <a:rPr lang="en-US" dirty="0"/>
              <a:t>		</a:t>
            </a:r>
            <a:r>
              <a:rPr lang="en-US" dirty="0">
                <a:hlinkClick r:id="rId7"/>
              </a:rPr>
              <a:t>tom@thenetworkingnavigator.com</a:t>
            </a:r>
            <a:r>
              <a:rPr lang="en-US" dirty="0"/>
              <a:t>		 630-675-8971 	</a:t>
            </a:r>
            <a:r>
              <a:rPr lang="en-US" dirty="0">
                <a:hlinkClick r:id="rId8"/>
              </a:rPr>
              <a:t>www.thenetworkingnavigator.com</a:t>
            </a:r>
            <a:r>
              <a:rPr lang="en-US" dirty="0"/>
              <a:t>		</a:t>
            </a:r>
            <a:endParaRP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D59A360D-FF4C-B8C3-0DFF-D7FD42DD6230}"/>
              </a:ext>
            </a:extLst>
          </p:cNvPr>
          <p:cNvPicPr>
            <a:picLocks noChangeAspect="1"/>
          </p:cNvPicPr>
          <p:nvPr/>
        </p:nvPicPr>
        <p:blipFill>
          <a:blip r:embed="rId3"/>
          <a:stretch>
            <a:fillRect/>
          </a:stretch>
        </p:blipFill>
        <p:spPr>
          <a:xfrm>
            <a:off x="0" y="893"/>
            <a:ext cx="12188825" cy="6856214"/>
          </a:xfrm>
          <a:prstGeom prst="rect">
            <a:avLst/>
          </a:prstGeom>
        </p:spPr>
      </p:pic>
      <p:sp>
        <p:nvSpPr>
          <p:cNvPr id="3" name="Rectangle 2"/>
          <p:cNvSpPr/>
          <p:nvPr/>
        </p:nvSpPr>
        <p:spPr>
          <a:xfrm>
            <a:off x="914400" y="1463040"/>
            <a:ext cx="2286000" cy="91440"/>
          </a:xfrm>
          <a:prstGeom prst="rect">
            <a:avLst/>
          </a:prstGeom>
          <a:solidFill>
            <a:srgbClr val="F58A1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0" y="6492240"/>
            <a:ext cx="12188952" cy="365760"/>
          </a:xfrm>
          <a:prstGeom prst="rect">
            <a:avLst/>
          </a:prstGeom>
          <a:solidFill>
            <a:srgbClr val="FFFFFF"/>
          </a:solidFill>
          <a:ln w="12700">
            <a:solidFill>
              <a:srgbClr val="295F9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11521440" y="6510528"/>
            <a:ext cx="548640" cy="320040"/>
          </a:xfrm>
          <a:prstGeom prst="rect">
            <a:avLst/>
          </a:prstGeom>
          <a:noFill/>
        </p:spPr>
        <p:txBody>
          <a:bodyPr wrap="none">
            <a:spAutoFit/>
          </a:bodyPr>
          <a:lstStyle/>
          <a:p>
            <a:pPr algn="r">
              <a:defRPr sz="1000">
                <a:solidFill>
                  <a:srgbClr val="295F91"/>
                </a:solidFill>
              </a:defRPr>
            </a:pPr>
            <a:r>
              <a:t>2</a:t>
            </a:r>
          </a:p>
        </p:txBody>
      </p:sp>
      <p:pic>
        <p:nvPicPr>
          <p:cNvPr id="9" name="Picture 8" descr="The Networking Navigator Logo with Tag.jpg"/>
          <p:cNvPicPr>
            <a:picLocks noChangeAspect="1"/>
          </p:cNvPicPr>
          <p:nvPr/>
        </p:nvPicPr>
        <p:blipFill>
          <a:blip r:embed="rId4"/>
          <a:stretch>
            <a:fillRect/>
          </a:stretch>
        </p:blipFill>
        <p:spPr>
          <a:xfrm>
            <a:off x="10515600" y="6419088"/>
            <a:ext cx="1467277" cy="411480"/>
          </a:xfrm>
          <a:prstGeom prst="rect">
            <a:avLst/>
          </a:prstGeom>
        </p:spPr>
      </p:pic>
      <p:sp>
        <p:nvSpPr>
          <p:cNvPr id="22" name="TextBox 21"/>
          <p:cNvSpPr txBox="1"/>
          <p:nvPr/>
        </p:nvSpPr>
        <p:spPr>
          <a:xfrm>
            <a:off x="745172" y="708660"/>
            <a:ext cx="6880730" cy="584775"/>
          </a:xfrm>
          <a:prstGeom prst="rect">
            <a:avLst/>
          </a:prstGeom>
          <a:noFill/>
        </p:spPr>
        <p:txBody>
          <a:bodyPr wrap="none">
            <a:spAutoFit/>
          </a:bodyPr>
          <a:lstStyle/>
          <a:p>
            <a:pPr>
              <a:defRPr sz="2800" b="1">
                <a:solidFill>
                  <a:srgbClr val="1A3E6E"/>
                </a:solidFill>
              </a:defRPr>
            </a:pPr>
            <a:r>
              <a:rPr sz="3200" dirty="0"/>
              <a:t>Your B.R.A.N.D. Is Your Career Compass</a:t>
            </a:r>
          </a:p>
        </p:txBody>
      </p:sp>
      <p:sp>
        <p:nvSpPr>
          <p:cNvPr id="23" name="TextBox 22"/>
          <p:cNvSpPr txBox="1"/>
          <p:nvPr/>
        </p:nvSpPr>
        <p:spPr>
          <a:xfrm>
            <a:off x="868680" y="1554480"/>
            <a:ext cx="10515600" cy="822960"/>
          </a:xfrm>
          <a:prstGeom prst="rect">
            <a:avLst/>
          </a:prstGeom>
          <a:noFill/>
        </p:spPr>
        <p:txBody>
          <a:bodyPr wrap="square" lIns="45720" rIns="45720">
            <a:spAutoFit/>
          </a:bodyPr>
          <a:lstStyle/>
          <a:p>
            <a:pPr algn="ctr">
              <a:defRPr sz="2700" b="1">
                <a:solidFill>
                  <a:srgbClr val="1A3E6E"/>
                </a:solidFill>
              </a:defRPr>
            </a:pPr>
            <a:r>
              <a:rPr dirty="0"/>
              <a:t>Career transition changes your title — not your value.</a:t>
            </a:r>
          </a:p>
        </p:txBody>
      </p:sp>
      <p:sp>
        <p:nvSpPr>
          <p:cNvPr id="24" name="TextBox 23"/>
          <p:cNvSpPr txBox="1"/>
          <p:nvPr/>
        </p:nvSpPr>
        <p:spPr>
          <a:xfrm>
            <a:off x="1188720" y="2514600"/>
            <a:ext cx="9784080" cy="1200329"/>
          </a:xfrm>
          <a:prstGeom prst="rect">
            <a:avLst/>
          </a:prstGeom>
          <a:noFill/>
        </p:spPr>
        <p:txBody>
          <a:bodyPr wrap="square" lIns="45720" rIns="45720">
            <a:spAutoFit/>
          </a:bodyPr>
          <a:lstStyle/>
          <a:p>
            <a:pPr algn="ctr">
              <a:defRPr sz="2200" b="0">
                <a:solidFill>
                  <a:srgbClr val="232D37"/>
                </a:solidFill>
              </a:defRPr>
            </a:pPr>
            <a:r>
              <a:rPr sz="2400" dirty="0"/>
              <a:t>Your personal brand helps people understand what you do well, </a:t>
            </a:r>
            <a:endParaRPr lang="en-US" sz="2400" dirty="0"/>
          </a:p>
          <a:p>
            <a:pPr algn="ctr">
              <a:defRPr sz="2200" b="0">
                <a:solidFill>
                  <a:srgbClr val="232D37"/>
                </a:solidFill>
              </a:defRPr>
            </a:pPr>
            <a:r>
              <a:rPr sz="2400" dirty="0"/>
              <a:t>what you want next, </a:t>
            </a:r>
            <a:endParaRPr lang="en-US" sz="2400" dirty="0"/>
          </a:p>
          <a:p>
            <a:pPr algn="ctr">
              <a:defRPr sz="2200" b="0">
                <a:solidFill>
                  <a:srgbClr val="232D37"/>
                </a:solidFill>
              </a:defRPr>
            </a:pPr>
            <a:r>
              <a:rPr sz="2400" dirty="0"/>
              <a:t>and how they can help connect you to the right opportunity.</a:t>
            </a:r>
          </a:p>
        </p:txBody>
      </p:sp>
      <p:sp>
        <p:nvSpPr>
          <p:cNvPr id="25" name="Rounded Rectangle 24"/>
          <p:cNvSpPr/>
          <p:nvPr/>
        </p:nvSpPr>
        <p:spPr>
          <a:xfrm>
            <a:off x="576072" y="3922776"/>
            <a:ext cx="3611754" cy="1380744"/>
          </a:xfrm>
          <a:prstGeom prst="roundRect">
            <a:avLst/>
          </a:prstGeom>
          <a:solidFill>
            <a:srgbClr val="F2F6F9"/>
          </a:solidFill>
          <a:ln>
            <a:solidFill>
              <a:srgbClr val="295F9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000"/>
          </a:p>
        </p:txBody>
      </p:sp>
      <p:sp>
        <p:nvSpPr>
          <p:cNvPr id="26" name="TextBox 25"/>
          <p:cNvSpPr txBox="1"/>
          <p:nvPr/>
        </p:nvSpPr>
        <p:spPr>
          <a:xfrm>
            <a:off x="793900" y="4140877"/>
            <a:ext cx="3229333" cy="400110"/>
          </a:xfrm>
          <a:prstGeom prst="rect">
            <a:avLst/>
          </a:prstGeom>
          <a:noFill/>
        </p:spPr>
        <p:txBody>
          <a:bodyPr wrap="square" lIns="45720" rIns="45720">
            <a:spAutoFit/>
          </a:bodyPr>
          <a:lstStyle/>
          <a:p>
            <a:pPr algn="l">
              <a:defRPr sz="1800" b="1">
                <a:solidFill>
                  <a:srgbClr val="1A3E6E"/>
                </a:solidFill>
              </a:defRPr>
            </a:pPr>
            <a:r>
              <a:rPr sz="2000" dirty="0"/>
              <a:t>Be Clear</a:t>
            </a:r>
          </a:p>
        </p:txBody>
      </p:sp>
      <p:sp>
        <p:nvSpPr>
          <p:cNvPr id="27" name="TextBox 26"/>
          <p:cNvSpPr txBox="1"/>
          <p:nvPr/>
        </p:nvSpPr>
        <p:spPr>
          <a:xfrm>
            <a:off x="766594" y="4496139"/>
            <a:ext cx="3229333" cy="584775"/>
          </a:xfrm>
          <a:prstGeom prst="rect">
            <a:avLst/>
          </a:prstGeom>
          <a:noFill/>
        </p:spPr>
        <p:txBody>
          <a:bodyPr wrap="square" lIns="45720" rIns="45720">
            <a:spAutoFit/>
          </a:bodyPr>
          <a:lstStyle/>
          <a:p>
            <a:pPr algn="l">
              <a:defRPr sz="1400" b="0">
                <a:solidFill>
                  <a:srgbClr val="232D37"/>
                </a:solidFill>
              </a:defRPr>
            </a:pPr>
            <a:r>
              <a:rPr sz="1600" dirty="0"/>
              <a:t>Know the strengths and experience you want to carry forward.</a:t>
            </a:r>
          </a:p>
        </p:txBody>
      </p:sp>
      <p:sp>
        <p:nvSpPr>
          <p:cNvPr id="28" name="Rounded Rectangle 27"/>
          <p:cNvSpPr/>
          <p:nvPr/>
        </p:nvSpPr>
        <p:spPr>
          <a:xfrm>
            <a:off x="4405653" y="3922776"/>
            <a:ext cx="3403447" cy="1380744"/>
          </a:xfrm>
          <a:prstGeom prst="roundRect">
            <a:avLst/>
          </a:prstGeom>
          <a:solidFill>
            <a:srgbClr val="F2F6F9"/>
          </a:solidFill>
          <a:ln>
            <a:solidFill>
              <a:srgbClr val="295F9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000"/>
          </a:p>
        </p:txBody>
      </p:sp>
      <p:sp>
        <p:nvSpPr>
          <p:cNvPr id="29" name="TextBox 28"/>
          <p:cNvSpPr txBox="1"/>
          <p:nvPr/>
        </p:nvSpPr>
        <p:spPr>
          <a:xfrm>
            <a:off x="4583018" y="4139181"/>
            <a:ext cx="3043082" cy="400110"/>
          </a:xfrm>
          <a:prstGeom prst="rect">
            <a:avLst/>
          </a:prstGeom>
          <a:noFill/>
        </p:spPr>
        <p:txBody>
          <a:bodyPr wrap="square" lIns="45720" rIns="45720">
            <a:spAutoFit/>
          </a:bodyPr>
          <a:lstStyle/>
          <a:p>
            <a:pPr algn="l">
              <a:defRPr sz="1800" b="1">
                <a:solidFill>
                  <a:srgbClr val="1A3E6E"/>
                </a:solidFill>
              </a:defRPr>
            </a:pPr>
            <a:r>
              <a:rPr sz="2000" dirty="0"/>
              <a:t>Be Visible</a:t>
            </a:r>
          </a:p>
        </p:txBody>
      </p:sp>
      <p:sp>
        <p:nvSpPr>
          <p:cNvPr id="30" name="TextBox 29"/>
          <p:cNvSpPr txBox="1"/>
          <p:nvPr/>
        </p:nvSpPr>
        <p:spPr>
          <a:xfrm>
            <a:off x="4583018" y="4504798"/>
            <a:ext cx="3043082" cy="584775"/>
          </a:xfrm>
          <a:prstGeom prst="rect">
            <a:avLst/>
          </a:prstGeom>
          <a:noFill/>
        </p:spPr>
        <p:txBody>
          <a:bodyPr wrap="square" lIns="45720" rIns="45720">
            <a:spAutoFit/>
          </a:bodyPr>
          <a:lstStyle/>
          <a:p>
            <a:pPr algn="l">
              <a:defRPr sz="1400" b="0">
                <a:solidFill>
                  <a:srgbClr val="232D37"/>
                </a:solidFill>
              </a:defRPr>
            </a:pPr>
            <a:r>
              <a:rPr sz="1600"/>
              <a:t>Show up where employers, peers, and advocates can see your value.</a:t>
            </a:r>
          </a:p>
        </p:txBody>
      </p:sp>
      <p:sp>
        <p:nvSpPr>
          <p:cNvPr id="31" name="Rounded Rectangle 30"/>
          <p:cNvSpPr/>
          <p:nvPr/>
        </p:nvSpPr>
        <p:spPr>
          <a:xfrm>
            <a:off x="8001000" y="3922776"/>
            <a:ext cx="3200400" cy="1380744"/>
          </a:xfrm>
          <a:prstGeom prst="roundRect">
            <a:avLst/>
          </a:prstGeom>
          <a:solidFill>
            <a:srgbClr val="F2F6F9"/>
          </a:solidFill>
          <a:ln>
            <a:solidFill>
              <a:srgbClr val="295F9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000"/>
          </a:p>
        </p:txBody>
      </p:sp>
      <p:sp>
        <p:nvSpPr>
          <p:cNvPr id="32" name="TextBox 31"/>
          <p:cNvSpPr txBox="1"/>
          <p:nvPr/>
        </p:nvSpPr>
        <p:spPr>
          <a:xfrm>
            <a:off x="8165592" y="4140877"/>
            <a:ext cx="2861534" cy="400110"/>
          </a:xfrm>
          <a:prstGeom prst="rect">
            <a:avLst/>
          </a:prstGeom>
          <a:noFill/>
        </p:spPr>
        <p:txBody>
          <a:bodyPr wrap="square" lIns="45720" rIns="45720">
            <a:spAutoFit/>
          </a:bodyPr>
          <a:lstStyle/>
          <a:p>
            <a:pPr algn="l">
              <a:defRPr sz="1800" b="1">
                <a:solidFill>
                  <a:srgbClr val="1A3E6E"/>
                </a:solidFill>
              </a:defRPr>
            </a:pPr>
            <a:r>
              <a:rPr sz="2000"/>
              <a:t>Be Memorable</a:t>
            </a:r>
          </a:p>
        </p:txBody>
      </p:sp>
      <p:sp>
        <p:nvSpPr>
          <p:cNvPr id="33" name="TextBox 32"/>
          <p:cNvSpPr txBox="1"/>
          <p:nvPr/>
        </p:nvSpPr>
        <p:spPr>
          <a:xfrm>
            <a:off x="8165592" y="4496139"/>
            <a:ext cx="2861534" cy="830997"/>
          </a:xfrm>
          <a:prstGeom prst="rect">
            <a:avLst/>
          </a:prstGeom>
          <a:noFill/>
        </p:spPr>
        <p:txBody>
          <a:bodyPr wrap="square" lIns="45720" rIns="45720">
            <a:spAutoFit/>
          </a:bodyPr>
          <a:lstStyle/>
          <a:p>
            <a:pPr algn="l">
              <a:defRPr sz="1400" b="0">
                <a:solidFill>
                  <a:srgbClr val="232D37"/>
                </a:solidFill>
              </a:defRPr>
            </a:pPr>
            <a:r>
              <a:rPr sz="1600" dirty="0"/>
              <a:t>Give people a simple, consistent way to describe and recommend you.</a:t>
            </a:r>
          </a:p>
        </p:txBody>
      </p:sp>
      <p:sp>
        <p:nvSpPr>
          <p:cNvPr id="13" name="TextBox 12">
            <a:extLst>
              <a:ext uri="{FF2B5EF4-FFF2-40B4-BE49-F238E27FC236}">
                <a16:creationId xmlns:a16="http://schemas.microsoft.com/office/drawing/2014/main" id="{44B64193-60BA-7639-567B-5B7609963F48}"/>
              </a:ext>
            </a:extLst>
          </p:cNvPr>
          <p:cNvSpPr txBox="1"/>
          <p:nvPr/>
        </p:nvSpPr>
        <p:spPr>
          <a:xfrm>
            <a:off x="1881280" y="6542809"/>
            <a:ext cx="8494633" cy="246221"/>
          </a:xfrm>
          <a:prstGeom prst="rect">
            <a:avLst/>
          </a:prstGeom>
          <a:noFill/>
        </p:spPr>
        <p:txBody>
          <a:bodyPr wrap="none">
            <a:spAutoFit/>
          </a:bodyPr>
          <a:lstStyle/>
          <a:p>
            <a:pPr>
              <a:defRPr sz="1000">
                <a:solidFill>
                  <a:srgbClr val="295F91"/>
                </a:solidFill>
              </a:defRPr>
            </a:pPr>
            <a:r>
              <a:rPr lang="en-US" dirty="0"/>
              <a:t>Tom Gosche- </a:t>
            </a:r>
            <a:r>
              <a:rPr dirty="0"/>
              <a:t>The Networking Navigator </a:t>
            </a:r>
            <a:r>
              <a:rPr lang="en-US" dirty="0"/>
              <a:t>		</a:t>
            </a:r>
            <a:r>
              <a:rPr lang="en-US" dirty="0">
                <a:hlinkClick r:id="rId5"/>
              </a:rPr>
              <a:t>tom@thenetworkingnavigator.com</a:t>
            </a:r>
            <a:r>
              <a:rPr lang="en-US" dirty="0"/>
              <a:t>		 630-675-8971 	</a:t>
            </a:r>
            <a:r>
              <a:rPr lang="en-US" dirty="0">
                <a:hlinkClick r:id="rId6"/>
              </a:rPr>
              <a:t>www.thenetworkingnavigator.com</a:t>
            </a:r>
            <a:r>
              <a:rPr lang="en-US" dirty="0"/>
              <a:t>		</a:t>
            </a:r>
            <a:endParaRP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C5690732-C224-34F4-D20C-22B39B8F7698}"/>
              </a:ext>
            </a:extLst>
          </p:cNvPr>
          <p:cNvPicPr>
            <a:picLocks noChangeAspect="1"/>
          </p:cNvPicPr>
          <p:nvPr/>
        </p:nvPicPr>
        <p:blipFill>
          <a:blip r:embed="rId3"/>
          <a:stretch>
            <a:fillRect/>
          </a:stretch>
        </p:blipFill>
        <p:spPr>
          <a:xfrm>
            <a:off x="0" y="893"/>
            <a:ext cx="12188825" cy="6856214"/>
          </a:xfrm>
          <a:prstGeom prst="rect">
            <a:avLst/>
          </a:prstGeom>
        </p:spPr>
      </p:pic>
      <p:sp>
        <p:nvSpPr>
          <p:cNvPr id="14" name="TextBox 13"/>
          <p:cNvSpPr txBox="1"/>
          <p:nvPr/>
        </p:nvSpPr>
        <p:spPr>
          <a:xfrm>
            <a:off x="731520" y="384048"/>
            <a:ext cx="10698480" cy="731520"/>
          </a:xfrm>
          <a:prstGeom prst="rect">
            <a:avLst/>
          </a:prstGeom>
          <a:noFill/>
        </p:spPr>
        <p:txBody>
          <a:bodyPr wrap="none">
            <a:spAutoFit/>
          </a:bodyPr>
          <a:lstStyle/>
          <a:p>
            <a:pPr>
              <a:defRPr sz="2800" b="1">
                <a:solidFill>
                  <a:srgbClr val="1A3E6E"/>
                </a:solidFill>
              </a:defRPr>
            </a:pPr>
            <a:r>
              <a:t>What Does Your Brand Need to Do in Transition?</a:t>
            </a:r>
          </a:p>
        </p:txBody>
      </p:sp>
      <p:sp>
        <p:nvSpPr>
          <p:cNvPr id="15" name="TextBox 14"/>
          <p:cNvSpPr txBox="1"/>
          <p:nvPr/>
        </p:nvSpPr>
        <p:spPr>
          <a:xfrm>
            <a:off x="914400" y="1417320"/>
            <a:ext cx="10332720" cy="594360"/>
          </a:xfrm>
          <a:prstGeom prst="rect">
            <a:avLst/>
          </a:prstGeom>
          <a:noFill/>
        </p:spPr>
        <p:txBody>
          <a:bodyPr wrap="square" lIns="45720" rIns="45720">
            <a:spAutoFit/>
          </a:bodyPr>
          <a:lstStyle/>
          <a:p>
            <a:pPr algn="ctr">
              <a:defRPr sz="2400" b="1">
                <a:solidFill>
                  <a:srgbClr val="1A3E6E"/>
                </a:solidFill>
              </a:defRPr>
            </a:pPr>
            <a:r>
              <a:t>A clear brand should help someone answer three questions about you:</a:t>
            </a:r>
          </a:p>
        </p:txBody>
      </p:sp>
      <p:sp>
        <p:nvSpPr>
          <p:cNvPr id="16" name="Rounded Rectangle 15"/>
          <p:cNvSpPr/>
          <p:nvPr/>
        </p:nvSpPr>
        <p:spPr>
          <a:xfrm>
            <a:off x="466344" y="2079134"/>
            <a:ext cx="3694176" cy="2355706"/>
          </a:xfrm>
          <a:prstGeom prst="roundRect">
            <a:avLst/>
          </a:prstGeom>
          <a:solidFill>
            <a:srgbClr val="F2F6F9"/>
          </a:solidFill>
          <a:ln>
            <a:solidFill>
              <a:srgbClr val="295F9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000"/>
          </a:p>
        </p:txBody>
      </p:sp>
      <p:sp>
        <p:nvSpPr>
          <p:cNvPr id="17" name="TextBox 16"/>
          <p:cNvSpPr txBox="1"/>
          <p:nvPr/>
        </p:nvSpPr>
        <p:spPr>
          <a:xfrm>
            <a:off x="731520" y="2264461"/>
            <a:ext cx="3308697" cy="461665"/>
          </a:xfrm>
          <a:prstGeom prst="rect">
            <a:avLst/>
          </a:prstGeom>
          <a:noFill/>
        </p:spPr>
        <p:txBody>
          <a:bodyPr wrap="square" lIns="45720" rIns="45720">
            <a:spAutoFit/>
          </a:bodyPr>
          <a:lstStyle/>
          <a:p>
            <a:pPr algn="l">
              <a:defRPr sz="1800" b="1">
                <a:solidFill>
                  <a:srgbClr val="1A3E6E"/>
                </a:solidFill>
              </a:defRPr>
            </a:pPr>
            <a:r>
              <a:rPr sz="2400" dirty="0"/>
              <a:t>1. What do you bring?</a:t>
            </a:r>
          </a:p>
        </p:txBody>
      </p:sp>
      <p:sp>
        <p:nvSpPr>
          <p:cNvPr id="18" name="TextBox 17"/>
          <p:cNvSpPr txBox="1"/>
          <p:nvPr/>
        </p:nvSpPr>
        <p:spPr>
          <a:xfrm>
            <a:off x="687231" y="2911453"/>
            <a:ext cx="3308697" cy="1015663"/>
          </a:xfrm>
          <a:prstGeom prst="rect">
            <a:avLst/>
          </a:prstGeom>
          <a:noFill/>
        </p:spPr>
        <p:txBody>
          <a:bodyPr wrap="square" lIns="45720" rIns="45720">
            <a:spAutoFit/>
          </a:bodyPr>
          <a:lstStyle/>
          <a:p>
            <a:pPr algn="l">
              <a:defRPr sz="1400" b="0">
                <a:solidFill>
                  <a:srgbClr val="232D37"/>
                </a:solidFill>
              </a:defRPr>
            </a:pPr>
            <a:r>
              <a:rPr sz="2000" dirty="0"/>
              <a:t>Your experience, strengths, knowledge, and the results you know how to create.</a:t>
            </a:r>
          </a:p>
        </p:txBody>
      </p:sp>
      <p:sp>
        <p:nvSpPr>
          <p:cNvPr id="19" name="Rounded Rectangle 18"/>
          <p:cNvSpPr/>
          <p:nvPr/>
        </p:nvSpPr>
        <p:spPr>
          <a:xfrm>
            <a:off x="4381407" y="2079134"/>
            <a:ext cx="3427569" cy="2355706"/>
          </a:xfrm>
          <a:prstGeom prst="roundRect">
            <a:avLst/>
          </a:prstGeom>
          <a:solidFill>
            <a:srgbClr val="F2F6F9"/>
          </a:solidFill>
          <a:ln>
            <a:solidFill>
              <a:srgbClr val="295F9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4506402" y="2313432"/>
            <a:ext cx="3337560" cy="461665"/>
          </a:xfrm>
          <a:prstGeom prst="rect">
            <a:avLst/>
          </a:prstGeom>
          <a:noFill/>
        </p:spPr>
        <p:txBody>
          <a:bodyPr wrap="square" lIns="45720" rIns="45720">
            <a:spAutoFit/>
          </a:bodyPr>
          <a:lstStyle/>
          <a:p>
            <a:pPr algn="l">
              <a:defRPr sz="1800" b="1">
                <a:solidFill>
                  <a:srgbClr val="1A3E6E"/>
                </a:solidFill>
              </a:defRPr>
            </a:pPr>
            <a:r>
              <a:rPr sz="2400" dirty="0"/>
              <a:t>2. What you want next?</a:t>
            </a:r>
          </a:p>
        </p:txBody>
      </p:sp>
      <p:sp>
        <p:nvSpPr>
          <p:cNvPr id="21" name="TextBox 20"/>
          <p:cNvSpPr txBox="1"/>
          <p:nvPr/>
        </p:nvSpPr>
        <p:spPr>
          <a:xfrm>
            <a:off x="4605241" y="2926080"/>
            <a:ext cx="3069910" cy="1015663"/>
          </a:xfrm>
          <a:prstGeom prst="rect">
            <a:avLst/>
          </a:prstGeom>
          <a:noFill/>
        </p:spPr>
        <p:txBody>
          <a:bodyPr wrap="square" lIns="45720" rIns="45720">
            <a:spAutoFit/>
          </a:bodyPr>
          <a:lstStyle/>
          <a:p>
            <a:pPr algn="l">
              <a:defRPr sz="1400" b="0">
                <a:solidFill>
                  <a:srgbClr val="232D37"/>
                </a:solidFill>
              </a:defRPr>
            </a:pPr>
            <a:r>
              <a:rPr sz="2000" dirty="0"/>
              <a:t>The role, environment, challenge, or impact you want to move toward.</a:t>
            </a:r>
          </a:p>
        </p:txBody>
      </p:sp>
      <p:sp>
        <p:nvSpPr>
          <p:cNvPr id="22" name="Rounded Rectangle 21"/>
          <p:cNvSpPr/>
          <p:nvPr/>
        </p:nvSpPr>
        <p:spPr>
          <a:xfrm>
            <a:off x="8046720" y="2079134"/>
            <a:ext cx="3520440" cy="2355706"/>
          </a:xfrm>
          <a:prstGeom prst="roundRect">
            <a:avLst/>
          </a:prstGeom>
          <a:solidFill>
            <a:srgbClr val="F2F6F9"/>
          </a:solidFill>
          <a:ln>
            <a:solidFill>
              <a:srgbClr val="295F9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000"/>
          </a:p>
        </p:txBody>
      </p:sp>
      <p:sp>
        <p:nvSpPr>
          <p:cNvPr id="23" name="TextBox 22"/>
          <p:cNvSpPr txBox="1"/>
          <p:nvPr/>
        </p:nvSpPr>
        <p:spPr>
          <a:xfrm>
            <a:off x="8211312" y="2264461"/>
            <a:ext cx="3153090" cy="461665"/>
          </a:xfrm>
          <a:prstGeom prst="rect">
            <a:avLst/>
          </a:prstGeom>
          <a:noFill/>
        </p:spPr>
        <p:txBody>
          <a:bodyPr wrap="square" lIns="45720" rIns="45720">
            <a:spAutoFit/>
          </a:bodyPr>
          <a:lstStyle/>
          <a:p>
            <a:pPr algn="l">
              <a:defRPr sz="1800" b="1">
                <a:solidFill>
                  <a:srgbClr val="1A3E6E"/>
                </a:solidFill>
              </a:defRPr>
            </a:pPr>
            <a:r>
              <a:rPr sz="2400" dirty="0"/>
              <a:t>3. How can I help?</a:t>
            </a:r>
          </a:p>
        </p:txBody>
      </p:sp>
      <p:sp>
        <p:nvSpPr>
          <p:cNvPr id="24" name="TextBox 23"/>
          <p:cNvSpPr txBox="1"/>
          <p:nvPr/>
        </p:nvSpPr>
        <p:spPr>
          <a:xfrm>
            <a:off x="8230395" y="2837081"/>
            <a:ext cx="3153090" cy="1323439"/>
          </a:xfrm>
          <a:prstGeom prst="rect">
            <a:avLst/>
          </a:prstGeom>
          <a:noFill/>
        </p:spPr>
        <p:txBody>
          <a:bodyPr wrap="square" lIns="45720" rIns="45720">
            <a:spAutoFit/>
          </a:bodyPr>
          <a:lstStyle/>
          <a:p>
            <a:pPr algn="l">
              <a:defRPr sz="1400" b="0">
                <a:solidFill>
                  <a:srgbClr val="232D37"/>
                </a:solidFill>
              </a:defRPr>
            </a:pPr>
            <a:r>
              <a:rPr sz="2000" dirty="0"/>
              <a:t>The clearer your direction is, the easier it is for someone to make an introduction or share an opportunity.</a:t>
            </a:r>
          </a:p>
        </p:txBody>
      </p:sp>
      <p:sp>
        <p:nvSpPr>
          <p:cNvPr id="25" name="TextBox 24"/>
          <p:cNvSpPr txBox="1"/>
          <p:nvPr/>
        </p:nvSpPr>
        <p:spPr>
          <a:xfrm>
            <a:off x="1280160" y="5074920"/>
            <a:ext cx="9601200" cy="502920"/>
          </a:xfrm>
          <a:prstGeom prst="rect">
            <a:avLst/>
          </a:prstGeom>
          <a:noFill/>
        </p:spPr>
        <p:txBody>
          <a:bodyPr wrap="square" lIns="45720" rIns="45720">
            <a:spAutoFit/>
          </a:bodyPr>
          <a:lstStyle/>
          <a:p>
            <a:pPr algn="ctr">
              <a:defRPr sz="2400" b="1">
                <a:solidFill>
                  <a:srgbClr val="F58A1F"/>
                </a:solidFill>
              </a:defRPr>
            </a:pPr>
            <a:r>
              <a:t>You don’t need a perfect pitch. You need a clear story.</a:t>
            </a:r>
          </a:p>
        </p:txBody>
      </p:sp>
      <p:sp>
        <p:nvSpPr>
          <p:cNvPr id="4" name="Rectangle 3">
            <a:extLst>
              <a:ext uri="{FF2B5EF4-FFF2-40B4-BE49-F238E27FC236}">
                <a16:creationId xmlns:a16="http://schemas.microsoft.com/office/drawing/2014/main" id="{72AF750B-BD78-9FA3-EEA3-F8AE7EE453CA}"/>
              </a:ext>
            </a:extLst>
          </p:cNvPr>
          <p:cNvSpPr/>
          <p:nvPr/>
        </p:nvSpPr>
        <p:spPr>
          <a:xfrm>
            <a:off x="0" y="6492240"/>
            <a:ext cx="12188952" cy="365760"/>
          </a:xfrm>
          <a:prstGeom prst="rect">
            <a:avLst/>
          </a:prstGeom>
          <a:solidFill>
            <a:srgbClr val="FFFFFF"/>
          </a:solidFill>
          <a:ln w="12700">
            <a:solidFill>
              <a:srgbClr val="295F9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8" name="Picture 7" descr="The Networking Navigator Logo with Tag.jpg">
            <a:extLst>
              <a:ext uri="{FF2B5EF4-FFF2-40B4-BE49-F238E27FC236}">
                <a16:creationId xmlns:a16="http://schemas.microsoft.com/office/drawing/2014/main" id="{2749BE16-A934-DEC1-3AD3-9842C4E4EE69}"/>
              </a:ext>
            </a:extLst>
          </p:cNvPr>
          <p:cNvPicPr>
            <a:picLocks noChangeAspect="1"/>
          </p:cNvPicPr>
          <p:nvPr/>
        </p:nvPicPr>
        <p:blipFill>
          <a:blip r:embed="rId4"/>
          <a:stretch>
            <a:fillRect/>
          </a:stretch>
        </p:blipFill>
        <p:spPr>
          <a:xfrm>
            <a:off x="10515600" y="6419088"/>
            <a:ext cx="1467277" cy="411480"/>
          </a:xfrm>
          <a:prstGeom prst="rect">
            <a:avLst/>
          </a:prstGeom>
        </p:spPr>
      </p:pic>
      <p:sp>
        <p:nvSpPr>
          <p:cNvPr id="12" name="TextBox 11">
            <a:extLst>
              <a:ext uri="{FF2B5EF4-FFF2-40B4-BE49-F238E27FC236}">
                <a16:creationId xmlns:a16="http://schemas.microsoft.com/office/drawing/2014/main" id="{E17B81D4-36ED-450B-DC51-47F184FF976B}"/>
              </a:ext>
            </a:extLst>
          </p:cNvPr>
          <p:cNvSpPr txBox="1"/>
          <p:nvPr/>
        </p:nvSpPr>
        <p:spPr>
          <a:xfrm>
            <a:off x="1881280" y="6542809"/>
            <a:ext cx="8494633" cy="246221"/>
          </a:xfrm>
          <a:prstGeom prst="rect">
            <a:avLst/>
          </a:prstGeom>
          <a:noFill/>
        </p:spPr>
        <p:txBody>
          <a:bodyPr wrap="none">
            <a:spAutoFit/>
          </a:bodyPr>
          <a:lstStyle/>
          <a:p>
            <a:pPr>
              <a:defRPr sz="1000">
                <a:solidFill>
                  <a:srgbClr val="295F91"/>
                </a:solidFill>
              </a:defRPr>
            </a:pPr>
            <a:r>
              <a:rPr lang="en-US" dirty="0"/>
              <a:t>Tom Gosche- </a:t>
            </a:r>
            <a:r>
              <a:rPr dirty="0"/>
              <a:t>The Networking Navigator </a:t>
            </a:r>
            <a:r>
              <a:rPr lang="en-US" dirty="0"/>
              <a:t>		</a:t>
            </a:r>
            <a:r>
              <a:rPr lang="en-US" dirty="0">
                <a:hlinkClick r:id="rId5"/>
              </a:rPr>
              <a:t>tom@thenetworkingnavigator.com</a:t>
            </a:r>
            <a:r>
              <a:rPr lang="en-US" dirty="0"/>
              <a:t>		 630-675-8971 	</a:t>
            </a:r>
            <a:r>
              <a:rPr lang="en-US" dirty="0">
                <a:hlinkClick r:id="rId6"/>
              </a:rPr>
              <a:t>www.thenetworkingnavigator.com</a:t>
            </a:r>
            <a:r>
              <a:rPr lang="en-US" dirty="0"/>
              <a:t>		</a:t>
            </a:r>
            <a:endParaRPr dirty="0"/>
          </a:p>
        </p:txBody>
      </p:sp>
    </p:spTree>
    <p:extLst>
      <p:ext uri="{BB962C8B-B14F-4D97-AF65-F5344CB8AC3E}">
        <p14:creationId xmlns:p14="http://schemas.microsoft.com/office/powerpoint/2010/main" val="22522932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pic>
        <p:nvPicPr>
          <p:cNvPr id="28" name="Picture 27">
            <a:extLst>
              <a:ext uri="{FF2B5EF4-FFF2-40B4-BE49-F238E27FC236}">
                <a16:creationId xmlns:a16="http://schemas.microsoft.com/office/drawing/2014/main" id="{8142CBA1-0B5B-EDB4-982A-2AA24030EDE1}"/>
              </a:ext>
            </a:extLst>
          </p:cNvPr>
          <p:cNvPicPr>
            <a:picLocks noChangeAspect="1"/>
          </p:cNvPicPr>
          <p:nvPr/>
        </p:nvPicPr>
        <p:blipFill>
          <a:blip r:embed="rId3"/>
          <a:stretch>
            <a:fillRect/>
          </a:stretch>
        </p:blipFill>
        <p:spPr>
          <a:xfrm>
            <a:off x="0" y="893"/>
            <a:ext cx="12188825" cy="6856214"/>
          </a:xfrm>
          <a:prstGeom prst="rect">
            <a:avLst/>
          </a:prstGeom>
        </p:spPr>
      </p:pic>
      <p:sp>
        <p:nvSpPr>
          <p:cNvPr id="3" name="Rectangle 2"/>
          <p:cNvSpPr/>
          <p:nvPr/>
        </p:nvSpPr>
        <p:spPr>
          <a:xfrm>
            <a:off x="914400" y="1178563"/>
            <a:ext cx="2286000" cy="91440"/>
          </a:xfrm>
          <a:prstGeom prst="rect">
            <a:avLst/>
          </a:prstGeom>
          <a:solidFill>
            <a:srgbClr val="F58A1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0" y="6492240"/>
            <a:ext cx="12188952" cy="365760"/>
          </a:xfrm>
          <a:prstGeom prst="rect">
            <a:avLst/>
          </a:prstGeom>
          <a:solidFill>
            <a:srgbClr val="FFFFFF"/>
          </a:solidFill>
          <a:ln w="12700">
            <a:solidFill>
              <a:srgbClr val="295F9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11521440" y="6510528"/>
            <a:ext cx="548640" cy="320040"/>
          </a:xfrm>
          <a:prstGeom prst="rect">
            <a:avLst/>
          </a:prstGeom>
          <a:noFill/>
        </p:spPr>
        <p:txBody>
          <a:bodyPr wrap="none">
            <a:spAutoFit/>
          </a:bodyPr>
          <a:lstStyle/>
          <a:p>
            <a:pPr algn="r">
              <a:defRPr sz="1000">
                <a:solidFill>
                  <a:srgbClr val="295F91"/>
                </a:solidFill>
              </a:defRPr>
            </a:pPr>
            <a:r>
              <a:t>3</a:t>
            </a:r>
          </a:p>
        </p:txBody>
      </p:sp>
      <p:pic>
        <p:nvPicPr>
          <p:cNvPr id="8" name="Picture 7" descr="The Networking Navigator Logo with Tag.jpg"/>
          <p:cNvPicPr>
            <a:picLocks noChangeAspect="1"/>
          </p:cNvPicPr>
          <p:nvPr/>
        </p:nvPicPr>
        <p:blipFill>
          <a:blip r:embed="rId4"/>
          <a:stretch>
            <a:fillRect/>
          </a:stretch>
        </p:blipFill>
        <p:spPr>
          <a:xfrm>
            <a:off x="10515600" y="6419088"/>
            <a:ext cx="1467277" cy="411480"/>
          </a:xfrm>
          <a:prstGeom prst="rect">
            <a:avLst/>
          </a:prstGeom>
        </p:spPr>
      </p:pic>
      <p:sp>
        <p:nvSpPr>
          <p:cNvPr id="10" name="Rectangle 1">
            <a:extLst>
              <a:ext uri="{FF2B5EF4-FFF2-40B4-BE49-F238E27FC236}">
                <a16:creationId xmlns:a16="http://schemas.microsoft.com/office/drawing/2014/main" id="{2AE16AC3-22FB-91D5-7972-0B30ACD4B47E}"/>
              </a:ext>
            </a:extLst>
          </p:cNvPr>
          <p:cNvSpPr>
            <a:spLocks noChangeArrowheads="1"/>
          </p:cNvSpPr>
          <p:nvPr/>
        </p:nvSpPr>
        <p:spPr bwMode="auto">
          <a:xfrm>
            <a:off x="1973263" y="2402845"/>
            <a:ext cx="18139430" cy="526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2" name="TextBox 11"/>
          <p:cNvSpPr txBox="1"/>
          <p:nvPr/>
        </p:nvSpPr>
        <p:spPr>
          <a:xfrm>
            <a:off x="822960" y="457200"/>
            <a:ext cx="8011680" cy="584775"/>
          </a:xfrm>
          <a:prstGeom prst="rect">
            <a:avLst/>
          </a:prstGeom>
          <a:noFill/>
        </p:spPr>
        <p:txBody>
          <a:bodyPr wrap="none">
            <a:spAutoFit/>
          </a:bodyPr>
          <a:lstStyle/>
          <a:p>
            <a:pPr>
              <a:defRPr sz="2800" b="1">
                <a:solidFill>
                  <a:srgbClr val="1A3E6E"/>
                </a:solidFill>
              </a:defRPr>
            </a:pPr>
            <a:r>
              <a:rPr sz="3200" dirty="0"/>
              <a:t>The B.R.A.N.D. Framework – Career Transition</a:t>
            </a:r>
          </a:p>
        </p:txBody>
      </p:sp>
      <p:sp>
        <p:nvSpPr>
          <p:cNvPr id="13" name="TextBox 12"/>
          <p:cNvSpPr txBox="1"/>
          <p:nvPr/>
        </p:nvSpPr>
        <p:spPr>
          <a:xfrm>
            <a:off x="975201" y="1453896"/>
            <a:ext cx="594360" cy="523220"/>
          </a:xfrm>
          <a:prstGeom prst="rect">
            <a:avLst/>
          </a:prstGeom>
          <a:noFill/>
        </p:spPr>
        <p:txBody>
          <a:bodyPr wrap="square" lIns="45720" rIns="45720">
            <a:spAutoFit/>
          </a:bodyPr>
          <a:lstStyle/>
          <a:p>
            <a:pPr algn="ctr">
              <a:defRPr sz="2400" b="1">
                <a:solidFill>
                  <a:srgbClr val="F58A1F"/>
                </a:solidFill>
              </a:defRPr>
            </a:pPr>
            <a:r>
              <a:rPr sz="2800" dirty="0"/>
              <a:t>B</a:t>
            </a:r>
          </a:p>
        </p:txBody>
      </p:sp>
      <p:sp>
        <p:nvSpPr>
          <p:cNvPr id="14" name="TextBox 13"/>
          <p:cNvSpPr txBox="1"/>
          <p:nvPr/>
        </p:nvSpPr>
        <p:spPr>
          <a:xfrm>
            <a:off x="1569561" y="1448098"/>
            <a:ext cx="2011680" cy="461665"/>
          </a:xfrm>
          <a:prstGeom prst="rect">
            <a:avLst/>
          </a:prstGeom>
          <a:noFill/>
        </p:spPr>
        <p:txBody>
          <a:bodyPr wrap="square" lIns="45720" rIns="45720">
            <a:spAutoFit/>
          </a:bodyPr>
          <a:lstStyle/>
          <a:p>
            <a:pPr algn="l">
              <a:defRPr sz="2000" b="1">
                <a:solidFill>
                  <a:srgbClr val="1A3E6E"/>
                </a:solidFill>
              </a:defRPr>
            </a:pPr>
            <a:r>
              <a:rPr sz="2400" dirty="0"/>
              <a:t>Beliefs</a:t>
            </a:r>
          </a:p>
        </p:txBody>
      </p:sp>
      <p:sp>
        <p:nvSpPr>
          <p:cNvPr id="15" name="TextBox 14"/>
          <p:cNvSpPr txBox="1"/>
          <p:nvPr/>
        </p:nvSpPr>
        <p:spPr>
          <a:xfrm>
            <a:off x="3676807" y="1417320"/>
            <a:ext cx="8124667" cy="523220"/>
          </a:xfrm>
          <a:prstGeom prst="rect">
            <a:avLst/>
          </a:prstGeom>
          <a:noFill/>
        </p:spPr>
        <p:txBody>
          <a:bodyPr wrap="square" lIns="45720" rIns="45720">
            <a:spAutoFit/>
          </a:bodyPr>
          <a:lstStyle/>
          <a:p>
            <a:pPr algn="l">
              <a:defRPr sz="1800" b="0">
                <a:solidFill>
                  <a:srgbClr val="232D37"/>
                </a:solidFill>
              </a:defRPr>
            </a:pPr>
            <a:r>
              <a:rPr sz="2800" dirty="0"/>
              <a:t>What values and strengths should guide my next role?</a:t>
            </a:r>
          </a:p>
        </p:txBody>
      </p:sp>
      <p:sp>
        <p:nvSpPr>
          <p:cNvPr id="16" name="TextBox 15"/>
          <p:cNvSpPr txBox="1"/>
          <p:nvPr/>
        </p:nvSpPr>
        <p:spPr>
          <a:xfrm>
            <a:off x="975201" y="2322576"/>
            <a:ext cx="594360" cy="523220"/>
          </a:xfrm>
          <a:prstGeom prst="rect">
            <a:avLst/>
          </a:prstGeom>
          <a:noFill/>
        </p:spPr>
        <p:txBody>
          <a:bodyPr wrap="square" lIns="45720" rIns="45720">
            <a:spAutoFit/>
          </a:bodyPr>
          <a:lstStyle/>
          <a:p>
            <a:pPr algn="ctr">
              <a:defRPr sz="2400" b="1">
                <a:solidFill>
                  <a:srgbClr val="F58A1F"/>
                </a:solidFill>
              </a:defRPr>
            </a:pPr>
            <a:r>
              <a:rPr sz="2800" dirty="0"/>
              <a:t>R</a:t>
            </a:r>
          </a:p>
        </p:txBody>
      </p:sp>
      <p:sp>
        <p:nvSpPr>
          <p:cNvPr id="17" name="TextBox 16"/>
          <p:cNvSpPr txBox="1"/>
          <p:nvPr/>
        </p:nvSpPr>
        <p:spPr>
          <a:xfrm>
            <a:off x="1588769" y="2314754"/>
            <a:ext cx="2103120" cy="461665"/>
          </a:xfrm>
          <a:prstGeom prst="rect">
            <a:avLst/>
          </a:prstGeom>
          <a:noFill/>
        </p:spPr>
        <p:txBody>
          <a:bodyPr wrap="square" lIns="45720" rIns="45720">
            <a:spAutoFit/>
          </a:bodyPr>
          <a:lstStyle/>
          <a:p>
            <a:pPr algn="l">
              <a:defRPr sz="2000" b="1">
                <a:solidFill>
                  <a:srgbClr val="1A3E6E"/>
                </a:solidFill>
              </a:defRPr>
            </a:pPr>
            <a:r>
              <a:rPr sz="2400" dirty="0"/>
              <a:t>Representation</a:t>
            </a:r>
          </a:p>
        </p:txBody>
      </p:sp>
      <p:sp>
        <p:nvSpPr>
          <p:cNvPr id="18" name="TextBox 17"/>
          <p:cNvSpPr txBox="1"/>
          <p:nvPr/>
        </p:nvSpPr>
        <p:spPr>
          <a:xfrm>
            <a:off x="3676807" y="2286000"/>
            <a:ext cx="8124667" cy="523220"/>
          </a:xfrm>
          <a:prstGeom prst="rect">
            <a:avLst/>
          </a:prstGeom>
          <a:noFill/>
        </p:spPr>
        <p:txBody>
          <a:bodyPr wrap="square" lIns="45720" rIns="45720">
            <a:spAutoFit/>
          </a:bodyPr>
          <a:lstStyle/>
          <a:p>
            <a:pPr algn="l">
              <a:defRPr sz="1800" b="0">
                <a:solidFill>
                  <a:srgbClr val="232D37"/>
                </a:solidFill>
              </a:defRPr>
            </a:pPr>
            <a:r>
              <a:rPr sz="2800" dirty="0"/>
              <a:t>Where and how will people see my value?</a:t>
            </a:r>
          </a:p>
        </p:txBody>
      </p:sp>
      <p:sp>
        <p:nvSpPr>
          <p:cNvPr id="19" name="TextBox 18"/>
          <p:cNvSpPr txBox="1"/>
          <p:nvPr/>
        </p:nvSpPr>
        <p:spPr>
          <a:xfrm>
            <a:off x="994409" y="3191256"/>
            <a:ext cx="594360" cy="523220"/>
          </a:xfrm>
          <a:prstGeom prst="rect">
            <a:avLst/>
          </a:prstGeom>
          <a:noFill/>
        </p:spPr>
        <p:txBody>
          <a:bodyPr wrap="square" lIns="45720" rIns="45720">
            <a:spAutoFit/>
          </a:bodyPr>
          <a:lstStyle/>
          <a:p>
            <a:pPr algn="ctr">
              <a:defRPr sz="2400" b="1">
                <a:solidFill>
                  <a:srgbClr val="F58A1F"/>
                </a:solidFill>
              </a:defRPr>
            </a:pPr>
            <a:r>
              <a:rPr sz="2800" dirty="0"/>
              <a:t>A</a:t>
            </a:r>
          </a:p>
        </p:txBody>
      </p:sp>
      <p:sp>
        <p:nvSpPr>
          <p:cNvPr id="20" name="TextBox 19"/>
          <p:cNvSpPr txBox="1"/>
          <p:nvPr/>
        </p:nvSpPr>
        <p:spPr>
          <a:xfrm>
            <a:off x="1588769" y="3183434"/>
            <a:ext cx="2011680" cy="461665"/>
          </a:xfrm>
          <a:prstGeom prst="rect">
            <a:avLst/>
          </a:prstGeom>
          <a:noFill/>
        </p:spPr>
        <p:txBody>
          <a:bodyPr wrap="square" lIns="45720" rIns="45720">
            <a:spAutoFit/>
          </a:bodyPr>
          <a:lstStyle/>
          <a:p>
            <a:pPr algn="l">
              <a:defRPr sz="2000" b="1">
                <a:solidFill>
                  <a:srgbClr val="1A3E6E"/>
                </a:solidFill>
              </a:defRPr>
            </a:pPr>
            <a:r>
              <a:rPr sz="2400" dirty="0"/>
              <a:t>Autonomy</a:t>
            </a:r>
          </a:p>
        </p:txBody>
      </p:sp>
      <p:sp>
        <p:nvSpPr>
          <p:cNvPr id="21" name="TextBox 20"/>
          <p:cNvSpPr txBox="1"/>
          <p:nvPr/>
        </p:nvSpPr>
        <p:spPr>
          <a:xfrm>
            <a:off x="3676807" y="3154680"/>
            <a:ext cx="8124667" cy="523220"/>
          </a:xfrm>
          <a:prstGeom prst="rect">
            <a:avLst/>
          </a:prstGeom>
          <a:noFill/>
        </p:spPr>
        <p:txBody>
          <a:bodyPr wrap="square" lIns="45720" rIns="45720">
            <a:spAutoFit/>
          </a:bodyPr>
          <a:lstStyle/>
          <a:p>
            <a:pPr algn="l">
              <a:defRPr sz="1800" b="0">
                <a:solidFill>
                  <a:srgbClr val="232D37"/>
                </a:solidFill>
              </a:defRPr>
            </a:pPr>
            <a:r>
              <a:rPr sz="2800"/>
              <a:t>How will I structure my search and protect my energy?</a:t>
            </a:r>
          </a:p>
        </p:txBody>
      </p:sp>
      <p:sp>
        <p:nvSpPr>
          <p:cNvPr id="22" name="TextBox 21"/>
          <p:cNvSpPr txBox="1"/>
          <p:nvPr/>
        </p:nvSpPr>
        <p:spPr>
          <a:xfrm>
            <a:off x="960119" y="4059936"/>
            <a:ext cx="594360" cy="523220"/>
          </a:xfrm>
          <a:prstGeom prst="rect">
            <a:avLst/>
          </a:prstGeom>
          <a:noFill/>
        </p:spPr>
        <p:txBody>
          <a:bodyPr wrap="square" lIns="45720" rIns="45720">
            <a:spAutoFit/>
          </a:bodyPr>
          <a:lstStyle/>
          <a:p>
            <a:pPr algn="ctr">
              <a:defRPr sz="2400" b="1">
                <a:solidFill>
                  <a:srgbClr val="F58A1F"/>
                </a:solidFill>
              </a:defRPr>
            </a:pPr>
            <a:r>
              <a:rPr sz="2800"/>
              <a:t>N</a:t>
            </a:r>
          </a:p>
        </p:txBody>
      </p:sp>
      <p:sp>
        <p:nvSpPr>
          <p:cNvPr id="23" name="TextBox 22"/>
          <p:cNvSpPr txBox="1"/>
          <p:nvPr/>
        </p:nvSpPr>
        <p:spPr>
          <a:xfrm>
            <a:off x="1588769" y="4052114"/>
            <a:ext cx="2011680" cy="461665"/>
          </a:xfrm>
          <a:prstGeom prst="rect">
            <a:avLst/>
          </a:prstGeom>
          <a:noFill/>
        </p:spPr>
        <p:txBody>
          <a:bodyPr wrap="square" lIns="45720" rIns="45720">
            <a:spAutoFit/>
          </a:bodyPr>
          <a:lstStyle/>
          <a:p>
            <a:pPr algn="l">
              <a:defRPr sz="2000" b="1">
                <a:solidFill>
                  <a:srgbClr val="1A3E6E"/>
                </a:solidFill>
              </a:defRPr>
            </a:pPr>
            <a:r>
              <a:rPr sz="2400"/>
              <a:t>Network</a:t>
            </a:r>
          </a:p>
        </p:txBody>
      </p:sp>
      <p:sp>
        <p:nvSpPr>
          <p:cNvPr id="24" name="TextBox 23"/>
          <p:cNvSpPr txBox="1"/>
          <p:nvPr/>
        </p:nvSpPr>
        <p:spPr>
          <a:xfrm>
            <a:off x="3676807" y="4023360"/>
            <a:ext cx="8124667" cy="523220"/>
          </a:xfrm>
          <a:prstGeom prst="rect">
            <a:avLst/>
          </a:prstGeom>
          <a:noFill/>
        </p:spPr>
        <p:txBody>
          <a:bodyPr wrap="square" lIns="45720" rIns="45720">
            <a:spAutoFit/>
          </a:bodyPr>
          <a:lstStyle/>
          <a:p>
            <a:pPr algn="l">
              <a:defRPr sz="1800" b="0">
                <a:solidFill>
                  <a:srgbClr val="232D37"/>
                </a:solidFill>
              </a:defRPr>
            </a:pPr>
            <a:r>
              <a:rPr sz="2800"/>
              <a:t>Who can advise, introduce, or advocate for me?</a:t>
            </a:r>
          </a:p>
        </p:txBody>
      </p:sp>
      <p:sp>
        <p:nvSpPr>
          <p:cNvPr id="25" name="TextBox 24"/>
          <p:cNvSpPr txBox="1"/>
          <p:nvPr/>
        </p:nvSpPr>
        <p:spPr>
          <a:xfrm>
            <a:off x="960119" y="4928616"/>
            <a:ext cx="594360" cy="523220"/>
          </a:xfrm>
          <a:prstGeom prst="rect">
            <a:avLst/>
          </a:prstGeom>
          <a:noFill/>
        </p:spPr>
        <p:txBody>
          <a:bodyPr wrap="square" lIns="45720" rIns="45720">
            <a:spAutoFit/>
          </a:bodyPr>
          <a:lstStyle/>
          <a:p>
            <a:pPr algn="ctr">
              <a:defRPr sz="2400" b="1">
                <a:solidFill>
                  <a:srgbClr val="F58A1F"/>
                </a:solidFill>
              </a:defRPr>
            </a:pPr>
            <a:r>
              <a:rPr sz="2800"/>
              <a:t>D</a:t>
            </a:r>
          </a:p>
        </p:txBody>
      </p:sp>
      <p:sp>
        <p:nvSpPr>
          <p:cNvPr id="26" name="TextBox 25"/>
          <p:cNvSpPr txBox="1"/>
          <p:nvPr/>
        </p:nvSpPr>
        <p:spPr>
          <a:xfrm>
            <a:off x="1562258" y="4892040"/>
            <a:ext cx="2011680" cy="461665"/>
          </a:xfrm>
          <a:prstGeom prst="rect">
            <a:avLst/>
          </a:prstGeom>
          <a:noFill/>
        </p:spPr>
        <p:txBody>
          <a:bodyPr wrap="square" lIns="45720" rIns="45720">
            <a:spAutoFit/>
          </a:bodyPr>
          <a:lstStyle/>
          <a:p>
            <a:pPr algn="l">
              <a:defRPr sz="2000" b="1">
                <a:solidFill>
                  <a:srgbClr val="1A3E6E"/>
                </a:solidFill>
              </a:defRPr>
            </a:pPr>
            <a:r>
              <a:rPr sz="2400" dirty="0"/>
              <a:t>Differentiate</a:t>
            </a:r>
          </a:p>
        </p:txBody>
      </p:sp>
      <p:sp>
        <p:nvSpPr>
          <p:cNvPr id="27" name="TextBox 26"/>
          <p:cNvSpPr txBox="1"/>
          <p:nvPr/>
        </p:nvSpPr>
        <p:spPr>
          <a:xfrm>
            <a:off x="3657599" y="4892040"/>
            <a:ext cx="8124667" cy="523220"/>
          </a:xfrm>
          <a:prstGeom prst="rect">
            <a:avLst/>
          </a:prstGeom>
          <a:noFill/>
        </p:spPr>
        <p:txBody>
          <a:bodyPr wrap="square" lIns="45720" rIns="45720">
            <a:spAutoFit/>
          </a:bodyPr>
          <a:lstStyle/>
          <a:p>
            <a:pPr algn="l">
              <a:defRPr sz="1800" b="0">
                <a:solidFill>
                  <a:srgbClr val="232D37"/>
                </a:solidFill>
              </a:defRPr>
            </a:pPr>
            <a:r>
              <a:rPr sz="2800"/>
              <a:t>What makes me memorable and recommendable?</a:t>
            </a:r>
          </a:p>
        </p:txBody>
      </p:sp>
      <p:sp>
        <p:nvSpPr>
          <p:cNvPr id="30" name="TextBox 29">
            <a:extLst>
              <a:ext uri="{FF2B5EF4-FFF2-40B4-BE49-F238E27FC236}">
                <a16:creationId xmlns:a16="http://schemas.microsoft.com/office/drawing/2014/main" id="{82A6CBF1-E89D-250A-BB8A-FA9F906F8DD2}"/>
              </a:ext>
            </a:extLst>
          </p:cNvPr>
          <p:cNvSpPr txBox="1"/>
          <p:nvPr/>
        </p:nvSpPr>
        <p:spPr>
          <a:xfrm>
            <a:off x="1881280" y="6542809"/>
            <a:ext cx="8494633" cy="246221"/>
          </a:xfrm>
          <a:prstGeom prst="rect">
            <a:avLst/>
          </a:prstGeom>
          <a:noFill/>
        </p:spPr>
        <p:txBody>
          <a:bodyPr wrap="none">
            <a:spAutoFit/>
          </a:bodyPr>
          <a:lstStyle/>
          <a:p>
            <a:pPr>
              <a:defRPr sz="1000">
                <a:solidFill>
                  <a:srgbClr val="295F91"/>
                </a:solidFill>
              </a:defRPr>
            </a:pPr>
            <a:r>
              <a:rPr lang="en-US" dirty="0"/>
              <a:t>Tom Gosche- </a:t>
            </a:r>
            <a:r>
              <a:rPr dirty="0"/>
              <a:t>The Networking Navigator </a:t>
            </a:r>
            <a:r>
              <a:rPr lang="en-US" dirty="0"/>
              <a:t>		</a:t>
            </a:r>
            <a:r>
              <a:rPr lang="en-US" dirty="0">
                <a:hlinkClick r:id="rId5"/>
              </a:rPr>
              <a:t>tom@thenetworkingnavigator.com</a:t>
            </a:r>
            <a:r>
              <a:rPr lang="en-US" dirty="0"/>
              <a:t>		 630-675-8971 	</a:t>
            </a:r>
            <a:r>
              <a:rPr lang="en-US" dirty="0">
                <a:hlinkClick r:id="rId6"/>
              </a:rPr>
              <a:t>www.thenetworkingnavigator.com</a:t>
            </a:r>
            <a:r>
              <a:rPr lang="en-US" dirty="0"/>
              <a:t>		</a:t>
            </a:r>
            <a:endParaRP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816DF61-34AF-4CCB-A985-61C23810765B}"/>
              </a:ext>
            </a:extLst>
          </p:cNvPr>
          <p:cNvPicPr>
            <a:picLocks noChangeAspect="1"/>
          </p:cNvPicPr>
          <p:nvPr/>
        </p:nvPicPr>
        <p:blipFill>
          <a:blip r:embed="rId3"/>
          <a:stretch>
            <a:fillRect/>
          </a:stretch>
        </p:blipFill>
        <p:spPr>
          <a:xfrm>
            <a:off x="0" y="893"/>
            <a:ext cx="12188825" cy="6856214"/>
          </a:xfrm>
          <a:prstGeom prst="rect">
            <a:avLst/>
          </a:prstGeom>
        </p:spPr>
      </p:pic>
      <p:sp>
        <p:nvSpPr>
          <p:cNvPr id="3" name="Rectangle 2"/>
          <p:cNvSpPr/>
          <p:nvPr/>
        </p:nvSpPr>
        <p:spPr>
          <a:xfrm>
            <a:off x="914400" y="1463040"/>
            <a:ext cx="2286000" cy="91440"/>
          </a:xfrm>
          <a:prstGeom prst="rect">
            <a:avLst/>
          </a:prstGeom>
          <a:solidFill>
            <a:srgbClr val="F58A1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ounded Rectangle 4"/>
          <p:cNvSpPr/>
          <p:nvPr/>
        </p:nvSpPr>
        <p:spPr>
          <a:xfrm>
            <a:off x="274319" y="1994667"/>
            <a:ext cx="11708557" cy="4217085"/>
          </a:xfrm>
          <a:prstGeom prst="roundRect">
            <a:avLst/>
          </a:prstGeom>
          <a:solidFill>
            <a:srgbClr val="FFFFFF"/>
          </a:solidFill>
          <a:ln w="12700">
            <a:solidFill>
              <a:srgbClr val="295F91"/>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2000" b="1">
                <a:solidFill>
                  <a:srgbClr val="295F91"/>
                </a:solidFill>
              </a:defRPr>
            </a:pPr>
            <a:r>
              <a:rPr lang="en-US" sz="3600" dirty="0"/>
              <a:t>Your beliefs shape your direction and your reputation</a:t>
            </a:r>
            <a:r>
              <a:rPr lang="en-US" sz="3200" dirty="0"/>
              <a:t>.</a:t>
            </a:r>
          </a:p>
          <a:p>
            <a:pPr algn="ctr">
              <a:defRPr sz="2000" b="1">
                <a:solidFill>
                  <a:srgbClr val="295F91"/>
                </a:solidFill>
              </a:defRPr>
            </a:pPr>
            <a:endParaRPr lang="en-US" sz="3200" dirty="0"/>
          </a:p>
          <a:p>
            <a:pPr marL="457200" indent="-457200">
              <a:buFont typeface="Arial" panose="020B0604020202020204" pitchFamily="34" charset="0"/>
              <a:buChar char="•"/>
              <a:defRPr sz="2000" b="1">
                <a:solidFill>
                  <a:srgbClr val="295F91"/>
                </a:solidFill>
              </a:defRPr>
            </a:pPr>
            <a:r>
              <a:rPr lang="en-US" sz="3200" dirty="0"/>
              <a:t>What values guide the kind of work or workplace I want next?</a:t>
            </a:r>
          </a:p>
          <a:p>
            <a:pPr marL="457200" indent="-457200">
              <a:buFont typeface="Arial" panose="020B0604020202020204" pitchFamily="34" charset="0"/>
              <a:buChar char="•"/>
              <a:defRPr sz="2000" b="1">
                <a:solidFill>
                  <a:srgbClr val="295F91"/>
                </a:solidFill>
              </a:defRPr>
            </a:pPr>
            <a:r>
              <a:rPr lang="en-US" sz="3200" dirty="0"/>
              <a:t>Which skills or strengths do I feel most energized using?</a:t>
            </a:r>
          </a:p>
          <a:p>
            <a:pPr marL="457200" indent="-457200">
              <a:buFont typeface="Arial" panose="020B0604020202020204" pitchFamily="34" charset="0"/>
              <a:buChar char="•"/>
              <a:defRPr sz="2000" b="1">
                <a:solidFill>
                  <a:srgbClr val="295F91"/>
                </a:solidFill>
              </a:defRPr>
            </a:pPr>
            <a:r>
              <a:rPr lang="en-US" sz="3200" dirty="0"/>
              <a:t>What topics, causes, or results make me feel most fulfilled?</a:t>
            </a:r>
          </a:p>
        </p:txBody>
      </p:sp>
      <p:sp>
        <p:nvSpPr>
          <p:cNvPr id="7" name="Rectangle 6"/>
          <p:cNvSpPr/>
          <p:nvPr/>
        </p:nvSpPr>
        <p:spPr>
          <a:xfrm>
            <a:off x="0" y="6492240"/>
            <a:ext cx="12188952" cy="365760"/>
          </a:xfrm>
          <a:prstGeom prst="rect">
            <a:avLst/>
          </a:prstGeom>
          <a:solidFill>
            <a:srgbClr val="FFFFFF"/>
          </a:solidFill>
          <a:ln w="12700">
            <a:solidFill>
              <a:srgbClr val="295F9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11521440" y="6510528"/>
            <a:ext cx="548640" cy="320040"/>
          </a:xfrm>
          <a:prstGeom prst="rect">
            <a:avLst/>
          </a:prstGeom>
          <a:noFill/>
        </p:spPr>
        <p:txBody>
          <a:bodyPr wrap="none">
            <a:spAutoFit/>
          </a:bodyPr>
          <a:lstStyle/>
          <a:p>
            <a:pPr algn="r">
              <a:defRPr sz="1000">
                <a:solidFill>
                  <a:srgbClr val="295F91"/>
                </a:solidFill>
              </a:defRPr>
            </a:pPr>
            <a:r>
              <a:t>4</a:t>
            </a:r>
          </a:p>
        </p:txBody>
      </p:sp>
      <p:pic>
        <p:nvPicPr>
          <p:cNvPr id="10" name="Picture 9" descr="The Networking Navigator Logo with Tag.jpg"/>
          <p:cNvPicPr>
            <a:picLocks noChangeAspect="1"/>
          </p:cNvPicPr>
          <p:nvPr/>
        </p:nvPicPr>
        <p:blipFill>
          <a:blip r:embed="rId4"/>
          <a:stretch>
            <a:fillRect/>
          </a:stretch>
        </p:blipFill>
        <p:spPr>
          <a:xfrm>
            <a:off x="10515600" y="6419088"/>
            <a:ext cx="1467277" cy="411480"/>
          </a:xfrm>
          <a:prstGeom prst="rect">
            <a:avLst/>
          </a:prstGeom>
        </p:spPr>
      </p:pic>
      <p:sp>
        <p:nvSpPr>
          <p:cNvPr id="13" name="TextBox 12">
            <a:extLst>
              <a:ext uri="{FF2B5EF4-FFF2-40B4-BE49-F238E27FC236}">
                <a16:creationId xmlns:a16="http://schemas.microsoft.com/office/drawing/2014/main" id="{8B8E0811-890A-3A15-4CBE-16D7A9865A83}"/>
              </a:ext>
            </a:extLst>
          </p:cNvPr>
          <p:cNvSpPr txBox="1"/>
          <p:nvPr/>
        </p:nvSpPr>
        <p:spPr>
          <a:xfrm>
            <a:off x="2290318" y="226135"/>
            <a:ext cx="9231121" cy="1938992"/>
          </a:xfrm>
          <a:prstGeom prst="rect">
            <a:avLst/>
          </a:prstGeom>
          <a:noFill/>
        </p:spPr>
        <p:txBody>
          <a:bodyPr wrap="square">
            <a:spAutoFit/>
          </a:bodyPr>
          <a:lstStyle/>
          <a:p>
            <a:pPr>
              <a:defRPr sz="3400" b="1">
                <a:solidFill>
                  <a:srgbClr val="1A3E6E"/>
                </a:solidFill>
              </a:defRPr>
            </a:pPr>
            <a:r>
              <a:rPr sz="7200" dirty="0"/>
              <a:t>Beliefs</a:t>
            </a:r>
            <a:r>
              <a:rPr lang="en-US" sz="7200" dirty="0"/>
              <a:t>- </a:t>
            </a:r>
          </a:p>
          <a:p>
            <a:pPr algn="r">
              <a:defRPr sz="3400" b="1">
                <a:solidFill>
                  <a:srgbClr val="1A3E6E"/>
                </a:solidFill>
              </a:defRPr>
            </a:pPr>
            <a:r>
              <a:rPr lang="en-US" sz="4800" dirty="0"/>
              <a:t>Clarify What Drives You</a:t>
            </a:r>
          </a:p>
        </p:txBody>
      </p:sp>
      <p:pic>
        <p:nvPicPr>
          <p:cNvPr id="14" name="Picture 13" descr="A close up of a logo&#10;&#10;AI-generated content may be incorrect.">
            <a:extLst>
              <a:ext uri="{FF2B5EF4-FFF2-40B4-BE49-F238E27FC236}">
                <a16:creationId xmlns:a16="http://schemas.microsoft.com/office/drawing/2014/main" id="{E27A6BE1-7687-9DAE-B4D5-4DA031ED2CF5}"/>
              </a:ext>
            </a:extLst>
          </p:cNvPr>
          <p:cNvPicPr>
            <a:picLocks noChangeAspect="1"/>
          </p:cNvPicPr>
          <p:nvPr/>
        </p:nvPicPr>
        <p:blipFill>
          <a:blip r:embed="rId5"/>
          <a:srcRect r="83147" b="47040"/>
          <a:stretch>
            <a:fillRect/>
          </a:stretch>
        </p:blipFill>
        <p:spPr>
          <a:xfrm>
            <a:off x="1050563" y="377881"/>
            <a:ext cx="1020726" cy="896112"/>
          </a:xfrm>
          <a:prstGeom prst="rect">
            <a:avLst/>
          </a:prstGeom>
        </p:spPr>
      </p:pic>
      <p:sp>
        <p:nvSpPr>
          <p:cNvPr id="19" name="TextBox 18"/>
          <p:cNvSpPr txBox="1"/>
          <p:nvPr/>
        </p:nvSpPr>
        <p:spPr>
          <a:xfrm>
            <a:off x="2150957" y="1999240"/>
            <a:ext cx="8913283" cy="523220"/>
          </a:xfrm>
          <a:prstGeom prst="rect">
            <a:avLst/>
          </a:prstGeom>
          <a:noFill/>
        </p:spPr>
        <p:txBody>
          <a:bodyPr wrap="square" lIns="45720" rIns="45720">
            <a:spAutoFit/>
          </a:bodyPr>
          <a:lstStyle/>
          <a:p>
            <a:pPr algn="l">
              <a:defRPr sz="2300" b="1">
                <a:solidFill>
                  <a:srgbClr val="1A3E6E"/>
                </a:solidFill>
              </a:defRPr>
            </a:pPr>
            <a:r>
              <a:rPr sz="2800"/>
              <a:t>Your beliefs form the foundation of your next chapter.</a:t>
            </a:r>
          </a:p>
        </p:txBody>
      </p:sp>
      <p:sp>
        <p:nvSpPr>
          <p:cNvPr id="21" name="TextBox 20"/>
          <p:cNvSpPr txBox="1"/>
          <p:nvPr/>
        </p:nvSpPr>
        <p:spPr>
          <a:xfrm>
            <a:off x="1243965" y="5620476"/>
            <a:ext cx="10442067" cy="400110"/>
          </a:xfrm>
          <a:prstGeom prst="rect">
            <a:avLst/>
          </a:prstGeom>
          <a:noFill/>
        </p:spPr>
        <p:txBody>
          <a:bodyPr wrap="square" lIns="45720" rIns="45720">
            <a:spAutoFit/>
          </a:bodyPr>
          <a:lstStyle/>
          <a:p>
            <a:pPr algn="l">
              <a:defRPr sz="1800" b="1">
                <a:solidFill>
                  <a:srgbClr val="295F91"/>
                </a:solidFill>
              </a:defRPr>
            </a:pPr>
            <a:r>
              <a:rPr sz="2000" dirty="0"/>
              <a:t>Think: How can you express these beliefs when you describe what you’re looking for?</a:t>
            </a:r>
          </a:p>
        </p:txBody>
      </p:sp>
      <p:sp>
        <p:nvSpPr>
          <p:cNvPr id="11" name="TextBox 10">
            <a:extLst>
              <a:ext uri="{FF2B5EF4-FFF2-40B4-BE49-F238E27FC236}">
                <a16:creationId xmlns:a16="http://schemas.microsoft.com/office/drawing/2014/main" id="{B2882847-0A38-3D58-D77F-46B0A8A33F68}"/>
              </a:ext>
            </a:extLst>
          </p:cNvPr>
          <p:cNvSpPr txBox="1"/>
          <p:nvPr/>
        </p:nvSpPr>
        <p:spPr>
          <a:xfrm>
            <a:off x="1881280" y="6542809"/>
            <a:ext cx="8494633" cy="246221"/>
          </a:xfrm>
          <a:prstGeom prst="rect">
            <a:avLst/>
          </a:prstGeom>
          <a:noFill/>
        </p:spPr>
        <p:txBody>
          <a:bodyPr wrap="none">
            <a:spAutoFit/>
          </a:bodyPr>
          <a:lstStyle/>
          <a:p>
            <a:pPr>
              <a:defRPr sz="1000">
                <a:solidFill>
                  <a:srgbClr val="295F91"/>
                </a:solidFill>
              </a:defRPr>
            </a:pPr>
            <a:r>
              <a:rPr lang="en-US" dirty="0"/>
              <a:t>Tom Gosche- </a:t>
            </a:r>
            <a:r>
              <a:rPr dirty="0"/>
              <a:t>The Networking Navigator </a:t>
            </a:r>
            <a:r>
              <a:rPr lang="en-US" dirty="0"/>
              <a:t>		</a:t>
            </a:r>
            <a:r>
              <a:rPr lang="en-US" dirty="0">
                <a:hlinkClick r:id="rId6"/>
              </a:rPr>
              <a:t>tom@thenetworkingnavigator.com</a:t>
            </a:r>
            <a:r>
              <a:rPr lang="en-US" dirty="0"/>
              <a:t>		 630-675-8971 	</a:t>
            </a:r>
            <a:r>
              <a:rPr lang="en-US" dirty="0">
                <a:hlinkClick r:id="rId7"/>
              </a:rPr>
              <a:t>www.thenetworkingnavigator.com</a:t>
            </a:r>
            <a:r>
              <a:rPr lang="en-US" dirty="0"/>
              <a:t>		</a:t>
            </a:r>
            <a:endParaRP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a:extLst>
            <a:ext uri="{FF2B5EF4-FFF2-40B4-BE49-F238E27FC236}">
              <a16:creationId xmlns:a16="http://schemas.microsoft.com/office/drawing/2014/main" id="{896B1882-0901-6849-3AD0-F74BD7BBDABF}"/>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D2FB58A7-EDD0-594C-598A-79C94FB4F3B4}"/>
              </a:ext>
            </a:extLst>
          </p:cNvPr>
          <p:cNvPicPr>
            <a:picLocks noChangeAspect="1"/>
          </p:cNvPicPr>
          <p:nvPr/>
        </p:nvPicPr>
        <p:blipFill>
          <a:blip r:embed="rId3"/>
          <a:stretch>
            <a:fillRect/>
          </a:stretch>
        </p:blipFill>
        <p:spPr>
          <a:xfrm>
            <a:off x="0" y="893"/>
            <a:ext cx="12188825" cy="6856214"/>
          </a:xfrm>
          <a:prstGeom prst="rect">
            <a:avLst/>
          </a:prstGeom>
        </p:spPr>
      </p:pic>
      <p:sp>
        <p:nvSpPr>
          <p:cNvPr id="3" name="Rectangle 2">
            <a:extLst>
              <a:ext uri="{FF2B5EF4-FFF2-40B4-BE49-F238E27FC236}">
                <a16:creationId xmlns:a16="http://schemas.microsoft.com/office/drawing/2014/main" id="{8942646E-261D-E8EF-51EE-F144A9775A48}"/>
              </a:ext>
            </a:extLst>
          </p:cNvPr>
          <p:cNvSpPr/>
          <p:nvPr/>
        </p:nvSpPr>
        <p:spPr>
          <a:xfrm>
            <a:off x="914400" y="1463040"/>
            <a:ext cx="2286000" cy="91440"/>
          </a:xfrm>
          <a:prstGeom prst="rect">
            <a:avLst/>
          </a:prstGeom>
          <a:solidFill>
            <a:srgbClr val="F58A1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a:extLst>
              <a:ext uri="{FF2B5EF4-FFF2-40B4-BE49-F238E27FC236}">
                <a16:creationId xmlns:a16="http://schemas.microsoft.com/office/drawing/2014/main" id="{7A1EEFCA-055D-B2A8-F5B5-F4A27AE66B41}"/>
              </a:ext>
            </a:extLst>
          </p:cNvPr>
          <p:cNvSpPr/>
          <p:nvPr/>
        </p:nvSpPr>
        <p:spPr>
          <a:xfrm>
            <a:off x="0" y="6492240"/>
            <a:ext cx="12188952" cy="365760"/>
          </a:xfrm>
          <a:prstGeom prst="rect">
            <a:avLst/>
          </a:prstGeom>
          <a:solidFill>
            <a:srgbClr val="FFFFFF"/>
          </a:solidFill>
          <a:ln w="12700">
            <a:solidFill>
              <a:srgbClr val="295F9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a:extLst>
              <a:ext uri="{FF2B5EF4-FFF2-40B4-BE49-F238E27FC236}">
                <a16:creationId xmlns:a16="http://schemas.microsoft.com/office/drawing/2014/main" id="{E919F6E9-F7EE-0420-5F1F-411020835463}"/>
              </a:ext>
            </a:extLst>
          </p:cNvPr>
          <p:cNvSpPr txBox="1"/>
          <p:nvPr/>
        </p:nvSpPr>
        <p:spPr>
          <a:xfrm>
            <a:off x="11521440" y="6510528"/>
            <a:ext cx="548640" cy="320040"/>
          </a:xfrm>
          <a:prstGeom prst="rect">
            <a:avLst/>
          </a:prstGeom>
          <a:noFill/>
        </p:spPr>
        <p:txBody>
          <a:bodyPr wrap="none">
            <a:spAutoFit/>
          </a:bodyPr>
          <a:lstStyle/>
          <a:p>
            <a:pPr algn="r">
              <a:defRPr sz="1000">
                <a:solidFill>
                  <a:srgbClr val="295F91"/>
                </a:solidFill>
              </a:defRPr>
            </a:pPr>
            <a:r>
              <a:t>4</a:t>
            </a:r>
          </a:p>
        </p:txBody>
      </p:sp>
      <p:pic>
        <p:nvPicPr>
          <p:cNvPr id="10" name="Picture 9" descr="The Networking Navigator Logo with Tag.jpg">
            <a:extLst>
              <a:ext uri="{FF2B5EF4-FFF2-40B4-BE49-F238E27FC236}">
                <a16:creationId xmlns:a16="http://schemas.microsoft.com/office/drawing/2014/main" id="{AAB07FD1-D271-FD55-2561-83ABFA748E90}"/>
              </a:ext>
            </a:extLst>
          </p:cNvPr>
          <p:cNvPicPr>
            <a:picLocks noChangeAspect="1"/>
          </p:cNvPicPr>
          <p:nvPr/>
        </p:nvPicPr>
        <p:blipFill>
          <a:blip r:embed="rId4"/>
          <a:stretch>
            <a:fillRect/>
          </a:stretch>
        </p:blipFill>
        <p:spPr>
          <a:xfrm>
            <a:off x="10515600" y="6419088"/>
            <a:ext cx="1467277" cy="411480"/>
          </a:xfrm>
          <a:prstGeom prst="rect">
            <a:avLst/>
          </a:prstGeom>
        </p:spPr>
      </p:pic>
      <p:sp>
        <p:nvSpPr>
          <p:cNvPr id="4" name="TextBox 3"/>
          <p:cNvSpPr txBox="1"/>
          <p:nvPr/>
        </p:nvSpPr>
        <p:spPr>
          <a:xfrm>
            <a:off x="2281746" y="332886"/>
            <a:ext cx="9239693" cy="1877437"/>
          </a:xfrm>
          <a:prstGeom prst="rect">
            <a:avLst/>
          </a:prstGeom>
          <a:noFill/>
        </p:spPr>
        <p:txBody>
          <a:bodyPr wrap="square">
            <a:spAutoFit/>
          </a:bodyPr>
          <a:lstStyle/>
          <a:p>
            <a:pPr>
              <a:defRPr sz="3400" b="1">
                <a:solidFill>
                  <a:srgbClr val="1A3E6E"/>
                </a:solidFill>
              </a:defRPr>
            </a:pPr>
            <a:r>
              <a:rPr lang="en-US" sz="7200" dirty="0"/>
              <a:t>Representation</a:t>
            </a:r>
          </a:p>
          <a:p>
            <a:pPr algn="r">
              <a:defRPr sz="3400" b="1">
                <a:solidFill>
                  <a:srgbClr val="1A3E6E"/>
                </a:solidFill>
              </a:defRPr>
            </a:pPr>
            <a:r>
              <a:rPr lang="en-US" sz="4400" dirty="0"/>
              <a:t>Show Up Where You Shine</a:t>
            </a:r>
            <a:endParaRPr sz="7200" dirty="0"/>
          </a:p>
        </p:txBody>
      </p:sp>
      <p:pic>
        <p:nvPicPr>
          <p:cNvPr id="6" name="Picture 5" descr="A close up of a logo&#10;&#10;AI-generated content may be incorrect.">
            <a:extLst>
              <a:ext uri="{FF2B5EF4-FFF2-40B4-BE49-F238E27FC236}">
                <a16:creationId xmlns:a16="http://schemas.microsoft.com/office/drawing/2014/main" id="{103FDA07-2174-6176-D1B0-2F8EC0D21B96}"/>
              </a:ext>
            </a:extLst>
          </p:cNvPr>
          <p:cNvPicPr>
            <a:picLocks noChangeAspect="1"/>
          </p:cNvPicPr>
          <p:nvPr/>
        </p:nvPicPr>
        <p:blipFill>
          <a:blip r:embed="rId5"/>
          <a:srcRect l="17203" r="63507" b="47040"/>
          <a:stretch>
            <a:fillRect/>
          </a:stretch>
        </p:blipFill>
        <p:spPr>
          <a:xfrm>
            <a:off x="1041991" y="484632"/>
            <a:ext cx="1168314" cy="896112"/>
          </a:xfrm>
          <a:prstGeom prst="rect">
            <a:avLst/>
          </a:prstGeom>
        </p:spPr>
      </p:pic>
      <p:sp>
        <p:nvSpPr>
          <p:cNvPr id="14" name="Rounded Rectangle 4">
            <a:extLst>
              <a:ext uri="{FF2B5EF4-FFF2-40B4-BE49-F238E27FC236}">
                <a16:creationId xmlns:a16="http://schemas.microsoft.com/office/drawing/2014/main" id="{0370853A-DE77-618B-2645-FABF0E2E0389}"/>
              </a:ext>
            </a:extLst>
          </p:cNvPr>
          <p:cNvSpPr/>
          <p:nvPr/>
        </p:nvSpPr>
        <p:spPr>
          <a:xfrm>
            <a:off x="491490" y="2039112"/>
            <a:ext cx="11247120" cy="4102443"/>
          </a:xfrm>
          <a:prstGeom prst="roundRect">
            <a:avLst/>
          </a:prstGeom>
          <a:solidFill>
            <a:srgbClr val="FFFFFF"/>
          </a:solidFill>
          <a:ln w="12700">
            <a:solidFill>
              <a:srgbClr val="295F91"/>
            </a:solidFill>
          </a:ln>
        </p:spPr>
        <p:style>
          <a:lnRef idx="1">
            <a:schemeClr val="accent1"/>
          </a:lnRef>
          <a:fillRef idx="3">
            <a:schemeClr val="accent1"/>
          </a:fillRef>
          <a:effectRef idx="2">
            <a:schemeClr val="accent1"/>
          </a:effectRef>
          <a:fontRef idx="minor">
            <a:schemeClr val="lt1"/>
          </a:fontRef>
        </p:style>
        <p:txBody>
          <a:bodyPr rtlCol="0" anchor="ctr"/>
          <a:lstStyle/>
          <a:p>
            <a:pPr marL="457200" indent="-457200">
              <a:buFont typeface="Arial" panose="020B0604020202020204" pitchFamily="34" charset="0"/>
              <a:buChar char="•"/>
              <a:defRPr sz="2000" b="1">
                <a:solidFill>
                  <a:srgbClr val="295F91"/>
                </a:solidFill>
              </a:defRPr>
            </a:pPr>
            <a:r>
              <a:rPr lang="en-US" sz="3200" dirty="0"/>
              <a:t>Where do I naturally build trust (LinkedIn posts, one-on-one coffee chats, written communication)?</a:t>
            </a:r>
          </a:p>
          <a:p>
            <a:pPr marL="457200" indent="-457200">
              <a:buFont typeface="Arial" panose="020B0604020202020204" pitchFamily="34" charset="0"/>
              <a:buChar char="•"/>
              <a:defRPr sz="2000" b="1">
                <a:solidFill>
                  <a:srgbClr val="295F91"/>
                </a:solidFill>
              </a:defRPr>
            </a:pPr>
            <a:r>
              <a:rPr lang="en-US" sz="3200" dirty="0"/>
              <a:t>What kind of presence do I want to project — calm, confident, creative, reliable?</a:t>
            </a:r>
          </a:p>
          <a:p>
            <a:pPr marL="457200" indent="-457200">
              <a:buFont typeface="Arial" panose="020B0604020202020204" pitchFamily="34" charset="0"/>
              <a:buChar char="•"/>
              <a:defRPr sz="2000" b="1">
                <a:solidFill>
                  <a:srgbClr val="295F91"/>
                </a:solidFill>
              </a:defRPr>
            </a:pPr>
            <a:r>
              <a:rPr lang="en-US" sz="3200" dirty="0"/>
              <a:t>How can I share insights or stories that reflect the type of work I want next?</a:t>
            </a:r>
          </a:p>
        </p:txBody>
      </p:sp>
      <p:sp>
        <p:nvSpPr>
          <p:cNvPr id="19" name="TextBox 18"/>
          <p:cNvSpPr txBox="1"/>
          <p:nvPr/>
        </p:nvSpPr>
        <p:spPr>
          <a:xfrm>
            <a:off x="1041991" y="2086879"/>
            <a:ext cx="10479448" cy="400110"/>
          </a:xfrm>
          <a:prstGeom prst="rect">
            <a:avLst/>
          </a:prstGeom>
          <a:noFill/>
        </p:spPr>
        <p:txBody>
          <a:bodyPr wrap="square" lIns="45720" rIns="45720">
            <a:spAutoFit/>
          </a:bodyPr>
          <a:lstStyle/>
          <a:p>
            <a:pPr algn="l">
              <a:defRPr sz="2200" b="1">
                <a:solidFill>
                  <a:srgbClr val="1A3E6E"/>
                </a:solidFill>
              </a:defRPr>
            </a:pPr>
            <a:r>
              <a:rPr sz="2000" dirty="0"/>
              <a:t>In transition, how you show up — online and in person — helps people see your value.</a:t>
            </a:r>
          </a:p>
        </p:txBody>
      </p:sp>
      <p:sp>
        <p:nvSpPr>
          <p:cNvPr id="21" name="TextBox 20"/>
          <p:cNvSpPr txBox="1"/>
          <p:nvPr/>
        </p:nvSpPr>
        <p:spPr>
          <a:xfrm>
            <a:off x="1041991" y="5708642"/>
            <a:ext cx="10273374" cy="461665"/>
          </a:xfrm>
          <a:prstGeom prst="rect">
            <a:avLst/>
          </a:prstGeom>
          <a:noFill/>
        </p:spPr>
        <p:txBody>
          <a:bodyPr wrap="square" lIns="45720" rIns="45720">
            <a:spAutoFit/>
          </a:bodyPr>
          <a:lstStyle/>
          <a:p>
            <a:pPr algn="l">
              <a:defRPr sz="1800" b="1">
                <a:solidFill>
                  <a:srgbClr val="295F91"/>
                </a:solidFill>
              </a:defRPr>
            </a:pPr>
            <a:r>
              <a:rPr sz="2400" dirty="0"/>
              <a:t>Think: Does your LinkedIn profile and activity reflect the role you want next?</a:t>
            </a:r>
          </a:p>
        </p:txBody>
      </p:sp>
      <p:sp>
        <p:nvSpPr>
          <p:cNvPr id="12" name="TextBox 11">
            <a:extLst>
              <a:ext uri="{FF2B5EF4-FFF2-40B4-BE49-F238E27FC236}">
                <a16:creationId xmlns:a16="http://schemas.microsoft.com/office/drawing/2014/main" id="{845B0845-3C1C-1790-D82C-3482A127F2B2}"/>
              </a:ext>
            </a:extLst>
          </p:cNvPr>
          <p:cNvSpPr txBox="1"/>
          <p:nvPr/>
        </p:nvSpPr>
        <p:spPr>
          <a:xfrm>
            <a:off x="1881280" y="6542809"/>
            <a:ext cx="8494633" cy="246221"/>
          </a:xfrm>
          <a:prstGeom prst="rect">
            <a:avLst/>
          </a:prstGeom>
          <a:noFill/>
        </p:spPr>
        <p:txBody>
          <a:bodyPr wrap="none">
            <a:spAutoFit/>
          </a:bodyPr>
          <a:lstStyle/>
          <a:p>
            <a:pPr>
              <a:defRPr sz="1000">
                <a:solidFill>
                  <a:srgbClr val="295F91"/>
                </a:solidFill>
              </a:defRPr>
            </a:pPr>
            <a:r>
              <a:rPr lang="en-US" dirty="0"/>
              <a:t>Tom Gosche- </a:t>
            </a:r>
            <a:r>
              <a:rPr dirty="0"/>
              <a:t>The Networking Navigator </a:t>
            </a:r>
            <a:r>
              <a:rPr lang="en-US" dirty="0"/>
              <a:t>		</a:t>
            </a:r>
            <a:r>
              <a:rPr lang="en-US" dirty="0">
                <a:hlinkClick r:id="rId6"/>
              </a:rPr>
              <a:t>tom@thenetworkingnavigator.com</a:t>
            </a:r>
            <a:r>
              <a:rPr lang="en-US" dirty="0"/>
              <a:t>		 630-675-8971 	</a:t>
            </a:r>
            <a:r>
              <a:rPr lang="en-US" dirty="0">
                <a:hlinkClick r:id="rId7"/>
              </a:rPr>
              <a:t>www.thenetworkingnavigator.com</a:t>
            </a:r>
            <a:r>
              <a:rPr lang="en-US" dirty="0"/>
              <a:t>		</a:t>
            </a:r>
            <a:endParaRPr dirty="0"/>
          </a:p>
        </p:txBody>
      </p:sp>
    </p:spTree>
    <p:extLst>
      <p:ext uri="{BB962C8B-B14F-4D97-AF65-F5344CB8AC3E}">
        <p14:creationId xmlns:p14="http://schemas.microsoft.com/office/powerpoint/2010/main" val="15423321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a:extLst>
            <a:ext uri="{FF2B5EF4-FFF2-40B4-BE49-F238E27FC236}">
              <a16:creationId xmlns:a16="http://schemas.microsoft.com/office/drawing/2014/main" id="{07865C98-6479-4920-818C-7A0D4C6022FD}"/>
            </a:ext>
          </a:extLst>
        </p:cNvPr>
        <p:cNvGrpSpPr/>
        <p:nvPr/>
      </p:nvGrpSpPr>
      <p:grpSpPr>
        <a:xfrm>
          <a:off x="0" y="0"/>
          <a:ext cx="0" cy="0"/>
          <a:chOff x="0" y="0"/>
          <a:chExt cx="0" cy="0"/>
        </a:xfrm>
      </p:grpSpPr>
      <p:pic>
        <p:nvPicPr>
          <p:cNvPr id="18" name="Picture 17">
            <a:extLst>
              <a:ext uri="{FF2B5EF4-FFF2-40B4-BE49-F238E27FC236}">
                <a16:creationId xmlns:a16="http://schemas.microsoft.com/office/drawing/2014/main" id="{CF43EF19-D4F5-DB3D-233A-42F3F997CE8B}"/>
              </a:ext>
            </a:extLst>
          </p:cNvPr>
          <p:cNvPicPr>
            <a:picLocks noChangeAspect="1"/>
          </p:cNvPicPr>
          <p:nvPr/>
        </p:nvPicPr>
        <p:blipFill>
          <a:blip r:embed="rId3"/>
          <a:stretch>
            <a:fillRect/>
          </a:stretch>
        </p:blipFill>
        <p:spPr>
          <a:xfrm>
            <a:off x="0" y="893"/>
            <a:ext cx="12188825" cy="6856214"/>
          </a:xfrm>
          <a:prstGeom prst="rect">
            <a:avLst/>
          </a:prstGeom>
        </p:spPr>
      </p:pic>
      <p:sp>
        <p:nvSpPr>
          <p:cNvPr id="3" name="Rectangle 2">
            <a:extLst>
              <a:ext uri="{FF2B5EF4-FFF2-40B4-BE49-F238E27FC236}">
                <a16:creationId xmlns:a16="http://schemas.microsoft.com/office/drawing/2014/main" id="{C10DB799-8AF7-F686-724C-E60B19D5624A}"/>
              </a:ext>
            </a:extLst>
          </p:cNvPr>
          <p:cNvSpPr/>
          <p:nvPr/>
        </p:nvSpPr>
        <p:spPr>
          <a:xfrm>
            <a:off x="914400" y="1463040"/>
            <a:ext cx="2286000" cy="91440"/>
          </a:xfrm>
          <a:prstGeom prst="rect">
            <a:avLst/>
          </a:prstGeom>
          <a:solidFill>
            <a:srgbClr val="F58A1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ounded Rectangle 4">
            <a:extLst>
              <a:ext uri="{FF2B5EF4-FFF2-40B4-BE49-F238E27FC236}">
                <a16:creationId xmlns:a16="http://schemas.microsoft.com/office/drawing/2014/main" id="{785E151B-5DD7-2D95-FE78-F787A501FAC7}"/>
              </a:ext>
            </a:extLst>
          </p:cNvPr>
          <p:cNvSpPr/>
          <p:nvPr/>
        </p:nvSpPr>
        <p:spPr>
          <a:xfrm>
            <a:off x="274319" y="1994668"/>
            <a:ext cx="11708557" cy="4378700"/>
          </a:xfrm>
          <a:prstGeom prst="roundRect">
            <a:avLst/>
          </a:prstGeom>
          <a:solidFill>
            <a:srgbClr val="FFFFFF"/>
          </a:solidFill>
          <a:ln w="12700">
            <a:solidFill>
              <a:srgbClr val="295F91"/>
            </a:solidFill>
          </a:ln>
        </p:spPr>
        <p:style>
          <a:lnRef idx="1">
            <a:schemeClr val="accent1"/>
          </a:lnRef>
          <a:fillRef idx="3">
            <a:schemeClr val="accent1"/>
          </a:fillRef>
          <a:effectRef idx="2">
            <a:schemeClr val="accent1"/>
          </a:effectRef>
          <a:fontRef idx="minor">
            <a:schemeClr val="lt1"/>
          </a:fontRef>
        </p:style>
        <p:txBody>
          <a:bodyPr rtlCol="0" anchor="ctr"/>
          <a:lstStyle/>
          <a:p>
            <a:pPr marL="571500" marR="0" lvl="0" indent="-5715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sz="2000">
                <a:solidFill>
                  <a:srgbClr val="295F91"/>
                </a:solidFill>
              </a:defRPr>
            </a:pPr>
            <a:r>
              <a:rPr kumimoji="0" lang="en-US" sz="3600" b="0" i="0" u="none" strike="noStrike" kern="1200" cap="none" spc="0" normalizeH="0" baseline="0" noProof="0" dirty="0">
                <a:ln>
                  <a:noFill/>
                </a:ln>
                <a:solidFill>
                  <a:srgbClr val="295F91"/>
                </a:solidFill>
                <a:effectLst/>
                <a:uLnTx/>
                <a:uFillTx/>
                <a:latin typeface="Calibri"/>
                <a:ea typeface="+mn-ea"/>
                <a:cs typeface="+mn-cs"/>
              </a:rPr>
              <a:t>How can I design my week to balance outreach, applications, and personal recharge?</a:t>
            </a:r>
          </a:p>
          <a:p>
            <a:pPr marL="571500" marR="0" lvl="0" indent="-5715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sz="2000">
                <a:solidFill>
                  <a:srgbClr val="295F91"/>
                </a:solidFill>
              </a:defRPr>
            </a:pPr>
            <a:r>
              <a:rPr kumimoji="0" lang="en-US" sz="3600" b="0" i="0" u="none" strike="noStrike" kern="1200" cap="none" spc="0" normalizeH="0" baseline="0" noProof="0" dirty="0">
                <a:ln>
                  <a:noFill/>
                </a:ln>
                <a:solidFill>
                  <a:srgbClr val="295F91"/>
                </a:solidFill>
                <a:effectLst/>
                <a:uLnTx/>
                <a:uFillTx/>
                <a:latin typeface="Calibri"/>
                <a:ea typeface="+mn-ea"/>
                <a:cs typeface="+mn-cs"/>
              </a:rPr>
              <a:t>What boundaries help me stay positive and avoid burnout?</a:t>
            </a:r>
          </a:p>
          <a:p>
            <a:pPr marL="571500" marR="0" lvl="0" indent="-5715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sz="2000">
                <a:solidFill>
                  <a:srgbClr val="295F91"/>
                </a:solidFill>
              </a:defRPr>
            </a:pPr>
            <a:r>
              <a:rPr kumimoji="0" lang="en-US" sz="3600" b="0" i="0" u="none" strike="noStrike" kern="1200" cap="none" spc="0" normalizeH="0" baseline="0" noProof="0" dirty="0">
                <a:ln>
                  <a:noFill/>
                </a:ln>
                <a:solidFill>
                  <a:srgbClr val="295F91"/>
                </a:solidFill>
                <a:effectLst/>
                <a:uLnTx/>
                <a:uFillTx/>
                <a:latin typeface="Calibri"/>
                <a:ea typeface="+mn-ea"/>
                <a:cs typeface="+mn-cs"/>
              </a:rPr>
              <a:t>When do I feel most energized for networking or interviews?</a:t>
            </a:r>
          </a:p>
        </p:txBody>
      </p:sp>
      <p:sp>
        <p:nvSpPr>
          <p:cNvPr id="7" name="Rectangle 6">
            <a:extLst>
              <a:ext uri="{FF2B5EF4-FFF2-40B4-BE49-F238E27FC236}">
                <a16:creationId xmlns:a16="http://schemas.microsoft.com/office/drawing/2014/main" id="{5DD8A9E0-4151-F256-11ED-D88795E87A58}"/>
              </a:ext>
            </a:extLst>
          </p:cNvPr>
          <p:cNvSpPr/>
          <p:nvPr/>
        </p:nvSpPr>
        <p:spPr>
          <a:xfrm>
            <a:off x="0" y="6492240"/>
            <a:ext cx="12188952" cy="365760"/>
          </a:xfrm>
          <a:prstGeom prst="rect">
            <a:avLst/>
          </a:prstGeom>
          <a:solidFill>
            <a:srgbClr val="FFFFFF"/>
          </a:solidFill>
          <a:ln w="12700">
            <a:solidFill>
              <a:srgbClr val="295F9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a:extLst>
              <a:ext uri="{FF2B5EF4-FFF2-40B4-BE49-F238E27FC236}">
                <a16:creationId xmlns:a16="http://schemas.microsoft.com/office/drawing/2014/main" id="{B35DED96-1285-E3AC-48FE-E47BF3E86314}"/>
              </a:ext>
            </a:extLst>
          </p:cNvPr>
          <p:cNvSpPr txBox="1"/>
          <p:nvPr/>
        </p:nvSpPr>
        <p:spPr>
          <a:xfrm>
            <a:off x="11521440" y="6510528"/>
            <a:ext cx="548640" cy="320040"/>
          </a:xfrm>
          <a:prstGeom prst="rect">
            <a:avLst/>
          </a:prstGeom>
          <a:noFill/>
        </p:spPr>
        <p:txBody>
          <a:bodyPr wrap="none">
            <a:spAutoFit/>
          </a:bodyPr>
          <a:lstStyle/>
          <a:p>
            <a:pPr algn="r">
              <a:defRPr sz="1000">
                <a:solidFill>
                  <a:srgbClr val="295F91"/>
                </a:solidFill>
              </a:defRPr>
            </a:pPr>
            <a:r>
              <a:t>4</a:t>
            </a:r>
          </a:p>
        </p:txBody>
      </p:sp>
      <p:pic>
        <p:nvPicPr>
          <p:cNvPr id="10" name="Picture 9" descr="The Networking Navigator Logo with Tag.jpg">
            <a:extLst>
              <a:ext uri="{FF2B5EF4-FFF2-40B4-BE49-F238E27FC236}">
                <a16:creationId xmlns:a16="http://schemas.microsoft.com/office/drawing/2014/main" id="{16A57B84-CDB3-B0F2-C00B-35C9C87FD5E4}"/>
              </a:ext>
            </a:extLst>
          </p:cNvPr>
          <p:cNvPicPr>
            <a:picLocks noChangeAspect="1"/>
          </p:cNvPicPr>
          <p:nvPr/>
        </p:nvPicPr>
        <p:blipFill>
          <a:blip r:embed="rId4"/>
          <a:stretch>
            <a:fillRect/>
          </a:stretch>
        </p:blipFill>
        <p:spPr>
          <a:xfrm>
            <a:off x="10515600" y="6419088"/>
            <a:ext cx="1467277" cy="411480"/>
          </a:xfrm>
          <a:prstGeom prst="rect">
            <a:avLst/>
          </a:prstGeom>
        </p:spPr>
      </p:pic>
      <p:sp>
        <p:nvSpPr>
          <p:cNvPr id="4" name="TextBox 3">
            <a:extLst>
              <a:ext uri="{FF2B5EF4-FFF2-40B4-BE49-F238E27FC236}">
                <a16:creationId xmlns:a16="http://schemas.microsoft.com/office/drawing/2014/main" id="{1B0686E6-A97F-C78F-5B57-1571798679F4}"/>
              </a:ext>
            </a:extLst>
          </p:cNvPr>
          <p:cNvSpPr txBox="1"/>
          <p:nvPr/>
        </p:nvSpPr>
        <p:spPr>
          <a:xfrm>
            <a:off x="2371059" y="80099"/>
            <a:ext cx="9239693" cy="1938992"/>
          </a:xfrm>
          <a:prstGeom prst="rect">
            <a:avLst/>
          </a:prstGeom>
          <a:noFill/>
        </p:spPr>
        <p:txBody>
          <a:bodyPr wrap="square">
            <a:spAutoFit/>
          </a:bodyPr>
          <a:lstStyle/>
          <a:p>
            <a:pPr>
              <a:defRPr sz="3400" b="1">
                <a:solidFill>
                  <a:srgbClr val="1A3E6E"/>
                </a:solidFill>
              </a:defRPr>
            </a:pPr>
            <a:r>
              <a:rPr lang="en-US" sz="7200" dirty="0"/>
              <a:t>Autonomy-</a:t>
            </a:r>
          </a:p>
          <a:p>
            <a:pPr algn="r">
              <a:defRPr sz="3400" b="1">
                <a:solidFill>
                  <a:srgbClr val="1A3E6E"/>
                </a:solidFill>
              </a:defRPr>
            </a:pPr>
            <a:r>
              <a:rPr lang="en-US" sz="4800" dirty="0"/>
              <a:t>Own Your Schedule and Energy</a:t>
            </a:r>
          </a:p>
        </p:txBody>
      </p:sp>
      <p:pic>
        <p:nvPicPr>
          <p:cNvPr id="6" name="Picture 5" descr="A close up of a logo&#10;&#10;AI-generated content may be incorrect.">
            <a:extLst>
              <a:ext uri="{FF2B5EF4-FFF2-40B4-BE49-F238E27FC236}">
                <a16:creationId xmlns:a16="http://schemas.microsoft.com/office/drawing/2014/main" id="{7FD85CF1-107F-DDD5-3499-4F59235E9BD7}"/>
              </a:ext>
            </a:extLst>
          </p:cNvPr>
          <p:cNvPicPr>
            <a:picLocks noChangeAspect="1"/>
          </p:cNvPicPr>
          <p:nvPr/>
        </p:nvPicPr>
        <p:blipFill>
          <a:blip r:embed="rId5"/>
          <a:srcRect l="37189" t="-2961" r="40867" b="46758"/>
          <a:stretch>
            <a:fillRect/>
          </a:stretch>
        </p:blipFill>
        <p:spPr>
          <a:xfrm>
            <a:off x="1041990" y="484632"/>
            <a:ext cx="1329069" cy="950976"/>
          </a:xfrm>
          <a:prstGeom prst="rect">
            <a:avLst/>
          </a:prstGeom>
        </p:spPr>
      </p:pic>
      <p:sp>
        <p:nvSpPr>
          <p:cNvPr id="15" name="TextBox 14"/>
          <p:cNvSpPr txBox="1"/>
          <p:nvPr/>
        </p:nvSpPr>
        <p:spPr>
          <a:xfrm>
            <a:off x="781662" y="2064197"/>
            <a:ext cx="10607040" cy="430887"/>
          </a:xfrm>
          <a:prstGeom prst="rect">
            <a:avLst/>
          </a:prstGeom>
          <a:noFill/>
        </p:spPr>
        <p:txBody>
          <a:bodyPr wrap="square" lIns="45720" rIns="45720">
            <a:spAutoFit/>
          </a:bodyPr>
          <a:lstStyle/>
          <a:p>
            <a:pPr algn="ctr">
              <a:defRPr sz="2200" b="1">
                <a:solidFill>
                  <a:srgbClr val="1A3E6E"/>
                </a:solidFill>
              </a:defRPr>
            </a:pPr>
            <a:r>
              <a:rPr dirty="0"/>
              <a:t>Job searching can feel reactive. Structure gives your transition purpose and rhythm.</a:t>
            </a:r>
          </a:p>
        </p:txBody>
      </p:sp>
      <p:sp>
        <p:nvSpPr>
          <p:cNvPr id="17" name="TextBox 16"/>
          <p:cNvSpPr txBox="1"/>
          <p:nvPr/>
        </p:nvSpPr>
        <p:spPr>
          <a:xfrm>
            <a:off x="781662" y="5959542"/>
            <a:ext cx="10872515" cy="400110"/>
          </a:xfrm>
          <a:prstGeom prst="rect">
            <a:avLst/>
          </a:prstGeom>
          <a:noFill/>
        </p:spPr>
        <p:txBody>
          <a:bodyPr wrap="square" lIns="45720" rIns="45720">
            <a:spAutoFit/>
          </a:bodyPr>
          <a:lstStyle/>
          <a:p>
            <a:pPr algn="l">
              <a:defRPr sz="1800" b="1">
                <a:solidFill>
                  <a:srgbClr val="295F91"/>
                </a:solidFill>
              </a:defRPr>
            </a:pPr>
            <a:r>
              <a:rPr sz="2000" dirty="0"/>
              <a:t>Think: Treat your transition like your next job — with priorities, a schedule, and measurable actions.</a:t>
            </a:r>
          </a:p>
        </p:txBody>
      </p:sp>
      <p:sp>
        <p:nvSpPr>
          <p:cNvPr id="20" name="TextBox 19">
            <a:extLst>
              <a:ext uri="{FF2B5EF4-FFF2-40B4-BE49-F238E27FC236}">
                <a16:creationId xmlns:a16="http://schemas.microsoft.com/office/drawing/2014/main" id="{BF9DFD7A-8A10-6A70-2C5E-1773193FCD5C}"/>
              </a:ext>
            </a:extLst>
          </p:cNvPr>
          <p:cNvSpPr txBox="1"/>
          <p:nvPr/>
        </p:nvSpPr>
        <p:spPr>
          <a:xfrm>
            <a:off x="1881280" y="6542809"/>
            <a:ext cx="8494633" cy="246221"/>
          </a:xfrm>
          <a:prstGeom prst="rect">
            <a:avLst/>
          </a:prstGeom>
          <a:noFill/>
        </p:spPr>
        <p:txBody>
          <a:bodyPr wrap="none">
            <a:spAutoFit/>
          </a:bodyPr>
          <a:lstStyle/>
          <a:p>
            <a:pPr>
              <a:defRPr sz="1000">
                <a:solidFill>
                  <a:srgbClr val="295F91"/>
                </a:solidFill>
              </a:defRPr>
            </a:pPr>
            <a:r>
              <a:rPr lang="en-US" dirty="0"/>
              <a:t>Tom Gosche- </a:t>
            </a:r>
            <a:r>
              <a:rPr dirty="0"/>
              <a:t>The Networking Navigator </a:t>
            </a:r>
            <a:r>
              <a:rPr lang="en-US" dirty="0"/>
              <a:t>		</a:t>
            </a:r>
            <a:r>
              <a:rPr lang="en-US" dirty="0">
                <a:hlinkClick r:id="rId6"/>
              </a:rPr>
              <a:t>tom@thenetworkingnavigator.com</a:t>
            </a:r>
            <a:r>
              <a:rPr lang="en-US" dirty="0"/>
              <a:t>		 630-675-8971 	</a:t>
            </a:r>
            <a:r>
              <a:rPr lang="en-US" dirty="0">
                <a:hlinkClick r:id="rId7"/>
              </a:rPr>
              <a:t>www.thenetworkingnavigator.com</a:t>
            </a:r>
            <a:r>
              <a:rPr lang="en-US" dirty="0"/>
              <a:t>		</a:t>
            </a:r>
            <a:endParaRPr dirty="0"/>
          </a:p>
        </p:txBody>
      </p:sp>
    </p:spTree>
    <p:extLst>
      <p:ext uri="{BB962C8B-B14F-4D97-AF65-F5344CB8AC3E}">
        <p14:creationId xmlns:p14="http://schemas.microsoft.com/office/powerpoint/2010/main" val="19172606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a:extLst>
            <a:ext uri="{FF2B5EF4-FFF2-40B4-BE49-F238E27FC236}">
              <a16:creationId xmlns:a16="http://schemas.microsoft.com/office/drawing/2014/main" id="{A0E0E209-F9BB-B210-8149-FA5BEA13756C}"/>
            </a:ext>
          </a:extLst>
        </p:cNvPr>
        <p:cNvGrpSpPr/>
        <p:nvPr/>
      </p:nvGrpSpPr>
      <p:grpSpPr>
        <a:xfrm>
          <a:off x="0" y="0"/>
          <a:ext cx="0" cy="0"/>
          <a:chOff x="0" y="0"/>
          <a:chExt cx="0" cy="0"/>
        </a:xfrm>
      </p:grpSpPr>
      <p:pic>
        <p:nvPicPr>
          <p:cNvPr id="30" name="Picture 29">
            <a:extLst>
              <a:ext uri="{FF2B5EF4-FFF2-40B4-BE49-F238E27FC236}">
                <a16:creationId xmlns:a16="http://schemas.microsoft.com/office/drawing/2014/main" id="{D9748290-5F6D-3039-F12D-1C38E45E2D11}"/>
              </a:ext>
            </a:extLst>
          </p:cNvPr>
          <p:cNvPicPr>
            <a:picLocks noChangeAspect="1"/>
          </p:cNvPicPr>
          <p:nvPr/>
        </p:nvPicPr>
        <p:blipFill>
          <a:blip r:embed="rId3"/>
          <a:stretch>
            <a:fillRect/>
          </a:stretch>
        </p:blipFill>
        <p:spPr>
          <a:xfrm>
            <a:off x="0" y="893"/>
            <a:ext cx="12188825" cy="6856214"/>
          </a:xfrm>
          <a:prstGeom prst="rect">
            <a:avLst/>
          </a:prstGeom>
        </p:spPr>
      </p:pic>
      <p:sp>
        <p:nvSpPr>
          <p:cNvPr id="3" name="Rectangle 2">
            <a:extLst>
              <a:ext uri="{FF2B5EF4-FFF2-40B4-BE49-F238E27FC236}">
                <a16:creationId xmlns:a16="http://schemas.microsoft.com/office/drawing/2014/main" id="{9E3A80B3-3B18-D6C3-05DA-7A13D695CAF1}"/>
              </a:ext>
            </a:extLst>
          </p:cNvPr>
          <p:cNvSpPr/>
          <p:nvPr/>
        </p:nvSpPr>
        <p:spPr>
          <a:xfrm>
            <a:off x="914400" y="1463040"/>
            <a:ext cx="2286000" cy="91440"/>
          </a:xfrm>
          <a:prstGeom prst="rect">
            <a:avLst/>
          </a:prstGeom>
          <a:solidFill>
            <a:srgbClr val="F58A1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ounded Rectangle 4">
            <a:extLst>
              <a:ext uri="{FF2B5EF4-FFF2-40B4-BE49-F238E27FC236}">
                <a16:creationId xmlns:a16="http://schemas.microsoft.com/office/drawing/2014/main" id="{6C11C2FC-F73B-09E9-FC42-FF8508DAA54E}"/>
              </a:ext>
            </a:extLst>
          </p:cNvPr>
          <p:cNvSpPr/>
          <p:nvPr/>
        </p:nvSpPr>
        <p:spPr>
          <a:xfrm>
            <a:off x="274319" y="2507226"/>
            <a:ext cx="11708557" cy="3259982"/>
          </a:xfrm>
          <a:prstGeom prst="roundRect">
            <a:avLst/>
          </a:prstGeom>
          <a:solidFill>
            <a:srgbClr val="FFFFFF"/>
          </a:solidFill>
          <a:ln w="12700">
            <a:solidFill>
              <a:srgbClr val="295F9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sz="2000" b="1">
                <a:solidFill>
                  <a:srgbClr val="295F91"/>
                </a:solidFill>
              </a:defRPr>
            </a:pPr>
            <a:r>
              <a:rPr kumimoji="0" lang="en-US" sz="3600" b="1" i="0" u="none" strike="noStrike" kern="1200" cap="none" spc="0" normalizeH="0" baseline="0" noProof="0" dirty="0">
                <a:ln>
                  <a:noFill/>
                </a:ln>
                <a:solidFill>
                  <a:srgbClr val="295F91"/>
                </a:solidFill>
                <a:effectLst/>
                <a:uLnTx/>
                <a:uFillTx/>
                <a:latin typeface="Calibri"/>
                <a:ea typeface="+mn-ea"/>
                <a:cs typeface="+mn-cs"/>
              </a:rPr>
              <a:t>Career Transition Strategy Matrix</a:t>
            </a:r>
          </a:p>
          <a:p>
            <a:pPr marL="571500" marR="0" lvl="0" indent="-5715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sz="2000">
                <a:solidFill>
                  <a:srgbClr val="295F91"/>
                </a:solidFill>
              </a:defRPr>
            </a:pPr>
            <a:endParaRPr lang="en-US" sz="3600" dirty="0">
              <a:solidFill>
                <a:srgbClr val="295F91"/>
              </a:solidFill>
              <a:latin typeface="Calibri"/>
            </a:endParaRPr>
          </a:p>
          <a:p>
            <a:pPr marL="571500" marR="0" lvl="0" indent="-5715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sz="2000">
                <a:solidFill>
                  <a:srgbClr val="295F91"/>
                </a:solidFill>
              </a:defRPr>
            </a:pPr>
            <a:r>
              <a:rPr lang="en-US" sz="3200" dirty="0">
                <a:solidFill>
                  <a:srgbClr val="295F91"/>
                </a:solidFill>
                <a:latin typeface="Calibri"/>
              </a:rPr>
              <a:t>Does this move me toward my target role?</a:t>
            </a:r>
          </a:p>
          <a:p>
            <a:pPr marL="571500" marR="0" lvl="0" indent="-5715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sz="2000">
                <a:solidFill>
                  <a:srgbClr val="295F91"/>
                </a:solidFill>
              </a:defRPr>
            </a:pPr>
            <a:r>
              <a:rPr lang="en-US" sz="3200" dirty="0">
                <a:solidFill>
                  <a:srgbClr val="295F91"/>
                </a:solidFill>
                <a:latin typeface="Calibri"/>
              </a:rPr>
              <a:t>Does it use or strengthen the skills I want to be known for?</a:t>
            </a:r>
          </a:p>
          <a:p>
            <a:pPr marL="571500" marR="0" lvl="0" indent="-5715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sz="2000">
                <a:solidFill>
                  <a:srgbClr val="295F91"/>
                </a:solidFill>
              </a:defRPr>
            </a:pPr>
            <a:r>
              <a:rPr lang="en-US" sz="3200" dirty="0">
                <a:solidFill>
                  <a:srgbClr val="295F91"/>
                </a:solidFill>
                <a:latin typeface="Calibri"/>
              </a:rPr>
              <a:t>Is this the best use of my time and energy?</a:t>
            </a:r>
          </a:p>
          <a:p>
            <a:pPr marL="571500" marR="0" lvl="0" indent="-5715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sz="2000">
                <a:solidFill>
                  <a:srgbClr val="295F91"/>
                </a:solidFill>
              </a:defRPr>
            </a:pPr>
            <a:r>
              <a:rPr lang="en-US" sz="3200" dirty="0">
                <a:solidFill>
                  <a:srgbClr val="295F91"/>
                </a:solidFill>
                <a:latin typeface="Calibri"/>
              </a:rPr>
              <a:t>Does it represent the B.R.A.N.D. I want people to remember?</a:t>
            </a:r>
          </a:p>
        </p:txBody>
      </p:sp>
      <p:sp>
        <p:nvSpPr>
          <p:cNvPr id="7" name="Rectangle 6">
            <a:extLst>
              <a:ext uri="{FF2B5EF4-FFF2-40B4-BE49-F238E27FC236}">
                <a16:creationId xmlns:a16="http://schemas.microsoft.com/office/drawing/2014/main" id="{C85B3526-83BE-63D6-8A67-12FDCEC67863}"/>
              </a:ext>
            </a:extLst>
          </p:cNvPr>
          <p:cNvSpPr/>
          <p:nvPr/>
        </p:nvSpPr>
        <p:spPr>
          <a:xfrm>
            <a:off x="0" y="6492240"/>
            <a:ext cx="12188952" cy="365760"/>
          </a:xfrm>
          <a:prstGeom prst="rect">
            <a:avLst/>
          </a:prstGeom>
          <a:solidFill>
            <a:srgbClr val="FFFFFF"/>
          </a:solidFill>
          <a:ln w="12700">
            <a:solidFill>
              <a:srgbClr val="295F9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a:extLst>
              <a:ext uri="{FF2B5EF4-FFF2-40B4-BE49-F238E27FC236}">
                <a16:creationId xmlns:a16="http://schemas.microsoft.com/office/drawing/2014/main" id="{D3D4F9B4-9D07-DF9F-40A5-B7FE59ACC8D9}"/>
              </a:ext>
            </a:extLst>
          </p:cNvPr>
          <p:cNvSpPr txBox="1"/>
          <p:nvPr/>
        </p:nvSpPr>
        <p:spPr>
          <a:xfrm>
            <a:off x="1881280" y="6542809"/>
            <a:ext cx="8494633" cy="246221"/>
          </a:xfrm>
          <a:prstGeom prst="rect">
            <a:avLst/>
          </a:prstGeom>
          <a:noFill/>
        </p:spPr>
        <p:txBody>
          <a:bodyPr wrap="none">
            <a:spAutoFit/>
          </a:bodyPr>
          <a:lstStyle/>
          <a:p>
            <a:pPr>
              <a:defRPr sz="1000">
                <a:solidFill>
                  <a:srgbClr val="295F91"/>
                </a:solidFill>
              </a:defRPr>
            </a:pPr>
            <a:r>
              <a:rPr lang="en-US" dirty="0"/>
              <a:t>Tom Gosche- </a:t>
            </a:r>
            <a:r>
              <a:rPr dirty="0"/>
              <a:t>The Networking Navigator </a:t>
            </a:r>
            <a:r>
              <a:rPr lang="en-US" dirty="0"/>
              <a:t>		</a:t>
            </a:r>
            <a:r>
              <a:rPr lang="en-US" dirty="0">
                <a:hlinkClick r:id="rId4"/>
              </a:rPr>
              <a:t>tom@thenetworkingnavigator.com</a:t>
            </a:r>
            <a:r>
              <a:rPr lang="en-US" dirty="0"/>
              <a:t>		 630-675-8971 	</a:t>
            </a:r>
            <a:r>
              <a:rPr lang="en-US" dirty="0">
                <a:hlinkClick r:id="rId5"/>
              </a:rPr>
              <a:t>www.thenetworkingnavigator.com</a:t>
            </a:r>
            <a:r>
              <a:rPr lang="en-US" dirty="0"/>
              <a:t>		</a:t>
            </a:r>
            <a:endParaRPr dirty="0"/>
          </a:p>
        </p:txBody>
      </p:sp>
      <p:sp>
        <p:nvSpPr>
          <p:cNvPr id="9" name="TextBox 8">
            <a:extLst>
              <a:ext uri="{FF2B5EF4-FFF2-40B4-BE49-F238E27FC236}">
                <a16:creationId xmlns:a16="http://schemas.microsoft.com/office/drawing/2014/main" id="{B0834E78-694B-F637-719B-ED8661304E84}"/>
              </a:ext>
            </a:extLst>
          </p:cNvPr>
          <p:cNvSpPr txBox="1"/>
          <p:nvPr/>
        </p:nvSpPr>
        <p:spPr>
          <a:xfrm>
            <a:off x="11521440" y="6510528"/>
            <a:ext cx="548640" cy="320040"/>
          </a:xfrm>
          <a:prstGeom prst="rect">
            <a:avLst/>
          </a:prstGeom>
          <a:noFill/>
        </p:spPr>
        <p:txBody>
          <a:bodyPr wrap="none">
            <a:spAutoFit/>
          </a:bodyPr>
          <a:lstStyle/>
          <a:p>
            <a:pPr algn="r">
              <a:defRPr sz="1000">
                <a:solidFill>
                  <a:srgbClr val="295F91"/>
                </a:solidFill>
              </a:defRPr>
            </a:pPr>
            <a:r>
              <a:t>4</a:t>
            </a:r>
          </a:p>
        </p:txBody>
      </p:sp>
      <p:pic>
        <p:nvPicPr>
          <p:cNvPr id="10" name="Picture 9" descr="The Networking Navigator Logo with Tag.jpg">
            <a:extLst>
              <a:ext uri="{FF2B5EF4-FFF2-40B4-BE49-F238E27FC236}">
                <a16:creationId xmlns:a16="http://schemas.microsoft.com/office/drawing/2014/main" id="{B43FF8CF-BD0A-C40F-36C3-C7395000E89E}"/>
              </a:ext>
            </a:extLst>
          </p:cNvPr>
          <p:cNvPicPr>
            <a:picLocks noChangeAspect="1"/>
          </p:cNvPicPr>
          <p:nvPr/>
        </p:nvPicPr>
        <p:blipFill>
          <a:blip r:embed="rId6"/>
          <a:stretch>
            <a:fillRect/>
          </a:stretch>
        </p:blipFill>
        <p:spPr>
          <a:xfrm>
            <a:off x="10515600" y="6419088"/>
            <a:ext cx="1467277" cy="411480"/>
          </a:xfrm>
          <a:prstGeom prst="rect">
            <a:avLst/>
          </a:prstGeom>
        </p:spPr>
      </p:pic>
      <p:sp>
        <p:nvSpPr>
          <p:cNvPr id="4" name="TextBox 3">
            <a:extLst>
              <a:ext uri="{FF2B5EF4-FFF2-40B4-BE49-F238E27FC236}">
                <a16:creationId xmlns:a16="http://schemas.microsoft.com/office/drawing/2014/main" id="{29C3D6BB-6E18-EF23-1395-8D2FFD63050D}"/>
              </a:ext>
            </a:extLst>
          </p:cNvPr>
          <p:cNvSpPr txBox="1"/>
          <p:nvPr/>
        </p:nvSpPr>
        <p:spPr>
          <a:xfrm>
            <a:off x="2522896" y="300140"/>
            <a:ext cx="9108665" cy="1938992"/>
          </a:xfrm>
          <a:prstGeom prst="rect">
            <a:avLst/>
          </a:prstGeom>
          <a:noFill/>
        </p:spPr>
        <p:txBody>
          <a:bodyPr wrap="square">
            <a:spAutoFit/>
          </a:bodyPr>
          <a:lstStyle/>
          <a:p>
            <a:pPr>
              <a:defRPr sz="3400" b="1">
                <a:solidFill>
                  <a:srgbClr val="1A3E6E"/>
                </a:solidFill>
              </a:defRPr>
            </a:pPr>
            <a:r>
              <a:rPr lang="en-US" sz="7200" dirty="0"/>
              <a:t>Autonomy-</a:t>
            </a:r>
          </a:p>
          <a:p>
            <a:pPr algn="r">
              <a:defRPr sz="3400" b="1">
                <a:solidFill>
                  <a:srgbClr val="1A3E6E"/>
                </a:solidFill>
              </a:defRPr>
            </a:pPr>
            <a:r>
              <a:rPr lang="en-US" sz="4800" dirty="0"/>
              <a:t>Make Intentional Decisions</a:t>
            </a:r>
          </a:p>
        </p:txBody>
      </p:sp>
      <p:pic>
        <p:nvPicPr>
          <p:cNvPr id="6" name="Picture 5" descr="A close up of a logo&#10;&#10;AI-generated content may be incorrect.">
            <a:extLst>
              <a:ext uri="{FF2B5EF4-FFF2-40B4-BE49-F238E27FC236}">
                <a16:creationId xmlns:a16="http://schemas.microsoft.com/office/drawing/2014/main" id="{B9C1F4AB-222B-7EBD-0C6C-3CFD30A570CD}"/>
              </a:ext>
            </a:extLst>
          </p:cNvPr>
          <p:cNvPicPr>
            <a:picLocks noChangeAspect="1"/>
          </p:cNvPicPr>
          <p:nvPr/>
        </p:nvPicPr>
        <p:blipFill>
          <a:blip r:embed="rId7"/>
          <a:srcRect l="37189" t="-2961" r="40867" b="46758"/>
          <a:stretch>
            <a:fillRect/>
          </a:stretch>
        </p:blipFill>
        <p:spPr>
          <a:xfrm>
            <a:off x="1041990" y="484632"/>
            <a:ext cx="1329069" cy="950976"/>
          </a:xfrm>
          <a:prstGeom prst="rect">
            <a:avLst/>
          </a:prstGeom>
        </p:spPr>
      </p:pic>
    </p:spTree>
    <p:extLst>
      <p:ext uri="{BB962C8B-B14F-4D97-AF65-F5344CB8AC3E}">
        <p14:creationId xmlns:p14="http://schemas.microsoft.com/office/powerpoint/2010/main" val="11925362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a:extLst>
            <a:ext uri="{FF2B5EF4-FFF2-40B4-BE49-F238E27FC236}">
              <a16:creationId xmlns:a16="http://schemas.microsoft.com/office/drawing/2014/main" id="{FF9DAC65-7CC4-8FCC-2156-7AACC2783EA8}"/>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639AC93A-973D-47A4-F824-DA721C52733C}"/>
              </a:ext>
            </a:extLst>
          </p:cNvPr>
          <p:cNvSpPr/>
          <p:nvPr/>
        </p:nvSpPr>
        <p:spPr>
          <a:xfrm>
            <a:off x="914400" y="1463040"/>
            <a:ext cx="2286000" cy="91440"/>
          </a:xfrm>
          <a:prstGeom prst="rect">
            <a:avLst/>
          </a:prstGeom>
          <a:solidFill>
            <a:srgbClr val="F58A1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a:extLst>
              <a:ext uri="{FF2B5EF4-FFF2-40B4-BE49-F238E27FC236}">
                <a16:creationId xmlns:a16="http://schemas.microsoft.com/office/drawing/2014/main" id="{E9E85AF4-34DC-B66B-4DEE-1793648F4E64}"/>
              </a:ext>
            </a:extLst>
          </p:cNvPr>
          <p:cNvSpPr txBox="1"/>
          <p:nvPr/>
        </p:nvSpPr>
        <p:spPr>
          <a:xfrm>
            <a:off x="11521440" y="6510528"/>
            <a:ext cx="548640" cy="320040"/>
          </a:xfrm>
          <a:prstGeom prst="rect">
            <a:avLst/>
          </a:prstGeom>
          <a:noFill/>
        </p:spPr>
        <p:txBody>
          <a:bodyPr wrap="none">
            <a:spAutoFit/>
          </a:bodyPr>
          <a:lstStyle/>
          <a:p>
            <a:pPr algn="r">
              <a:defRPr sz="1000">
                <a:solidFill>
                  <a:srgbClr val="295F91"/>
                </a:solidFill>
              </a:defRPr>
            </a:pPr>
            <a:r>
              <a:t>4</a:t>
            </a:r>
          </a:p>
        </p:txBody>
      </p:sp>
      <p:pic>
        <p:nvPicPr>
          <p:cNvPr id="6" name="Picture 5" descr="A close up of a logo&#10;&#10;AI-generated content may be incorrect.">
            <a:extLst>
              <a:ext uri="{FF2B5EF4-FFF2-40B4-BE49-F238E27FC236}">
                <a16:creationId xmlns:a16="http://schemas.microsoft.com/office/drawing/2014/main" id="{C9CA0E46-B50B-819A-E3A3-14E3C67DB676}"/>
              </a:ext>
            </a:extLst>
          </p:cNvPr>
          <p:cNvPicPr>
            <a:picLocks noChangeAspect="1"/>
          </p:cNvPicPr>
          <p:nvPr/>
        </p:nvPicPr>
        <p:blipFill>
          <a:blip r:embed="rId3"/>
          <a:srcRect l="59660" r="18396" b="43797"/>
          <a:stretch>
            <a:fillRect/>
          </a:stretch>
        </p:blipFill>
        <p:spPr>
          <a:xfrm>
            <a:off x="1041990" y="484632"/>
            <a:ext cx="1329069" cy="950976"/>
          </a:xfrm>
          <a:prstGeom prst="rect">
            <a:avLst/>
          </a:prstGeom>
        </p:spPr>
      </p:pic>
      <p:pic>
        <p:nvPicPr>
          <p:cNvPr id="5" name="Picture 4">
            <a:extLst>
              <a:ext uri="{FF2B5EF4-FFF2-40B4-BE49-F238E27FC236}">
                <a16:creationId xmlns:a16="http://schemas.microsoft.com/office/drawing/2014/main" id="{75ECDA37-190B-122A-B05D-FA9F90D6817A}"/>
              </a:ext>
            </a:extLst>
          </p:cNvPr>
          <p:cNvPicPr>
            <a:picLocks noChangeAspect="1"/>
          </p:cNvPicPr>
          <p:nvPr/>
        </p:nvPicPr>
        <p:blipFill>
          <a:blip r:embed="rId4"/>
          <a:stretch>
            <a:fillRect/>
          </a:stretch>
        </p:blipFill>
        <p:spPr>
          <a:xfrm>
            <a:off x="3200400" y="0"/>
            <a:ext cx="6858000" cy="6858000"/>
          </a:xfrm>
          <a:prstGeom prst="rect">
            <a:avLst/>
          </a:prstGeom>
        </p:spPr>
      </p:pic>
    </p:spTree>
    <p:extLst>
      <p:ext uri="{BB962C8B-B14F-4D97-AF65-F5344CB8AC3E}">
        <p14:creationId xmlns:p14="http://schemas.microsoft.com/office/powerpoint/2010/main" val="12766047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a:extLst>
            <a:ext uri="{FF2B5EF4-FFF2-40B4-BE49-F238E27FC236}">
              <a16:creationId xmlns:a16="http://schemas.microsoft.com/office/drawing/2014/main" id="{C410B4E1-2895-257A-3D6C-758443465AEB}"/>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AD0E2D71-556D-65B2-D4CF-CFCA821EFF0D}"/>
              </a:ext>
            </a:extLst>
          </p:cNvPr>
          <p:cNvSpPr/>
          <p:nvPr/>
        </p:nvSpPr>
        <p:spPr>
          <a:xfrm>
            <a:off x="914400" y="1463040"/>
            <a:ext cx="2286000" cy="91440"/>
          </a:xfrm>
          <a:prstGeom prst="rect">
            <a:avLst/>
          </a:prstGeom>
          <a:solidFill>
            <a:srgbClr val="F58A1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a:extLst>
              <a:ext uri="{FF2B5EF4-FFF2-40B4-BE49-F238E27FC236}">
                <a16:creationId xmlns:a16="http://schemas.microsoft.com/office/drawing/2014/main" id="{BC742516-124D-864F-6E0C-41FA8CF66F29}"/>
              </a:ext>
            </a:extLst>
          </p:cNvPr>
          <p:cNvSpPr txBox="1"/>
          <p:nvPr/>
        </p:nvSpPr>
        <p:spPr>
          <a:xfrm>
            <a:off x="11521440" y="6510528"/>
            <a:ext cx="548640" cy="320040"/>
          </a:xfrm>
          <a:prstGeom prst="rect">
            <a:avLst/>
          </a:prstGeom>
          <a:noFill/>
        </p:spPr>
        <p:txBody>
          <a:bodyPr wrap="none">
            <a:spAutoFit/>
          </a:bodyPr>
          <a:lstStyle/>
          <a:p>
            <a:pPr algn="r">
              <a:defRPr sz="1000">
                <a:solidFill>
                  <a:srgbClr val="295F91"/>
                </a:solidFill>
              </a:defRPr>
            </a:pPr>
            <a:r>
              <a:t>4</a:t>
            </a:r>
          </a:p>
        </p:txBody>
      </p:sp>
      <p:pic>
        <p:nvPicPr>
          <p:cNvPr id="6" name="Picture 5" descr="A close up of a logo&#10;&#10;AI-generated content may be incorrect.">
            <a:extLst>
              <a:ext uri="{FF2B5EF4-FFF2-40B4-BE49-F238E27FC236}">
                <a16:creationId xmlns:a16="http://schemas.microsoft.com/office/drawing/2014/main" id="{41537442-5786-E938-3A9C-D116585C9528}"/>
              </a:ext>
            </a:extLst>
          </p:cNvPr>
          <p:cNvPicPr>
            <a:picLocks noChangeAspect="1"/>
          </p:cNvPicPr>
          <p:nvPr/>
        </p:nvPicPr>
        <p:blipFill>
          <a:blip r:embed="rId3"/>
          <a:srcRect l="59660" r="18396" b="43797"/>
          <a:stretch>
            <a:fillRect/>
          </a:stretch>
        </p:blipFill>
        <p:spPr>
          <a:xfrm>
            <a:off x="1041990" y="484632"/>
            <a:ext cx="1329069" cy="950976"/>
          </a:xfrm>
          <a:prstGeom prst="rect">
            <a:avLst/>
          </a:prstGeom>
        </p:spPr>
      </p:pic>
      <p:pic>
        <p:nvPicPr>
          <p:cNvPr id="4" name="Picture 3">
            <a:extLst>
              <a:ext uri="{FF2B5EF4-FFF2-40B4-BE49-F238E27FC236}">
                <a16:creationId xmlns:a16="http://schemas.microsoft.com/office/drawing/2014/main" id="{3BA6C7B6-36B0-20F2-0603-2AE98EB88884}"/>
              </a:ext>
            </a:extLst>
          </p:cNvPr>
          <p:cNvPicPr>
            <a:picLocks noChangeAspect="1"/>
          </p:cNvPicPr>
          <p:nvPr/>
        </p:nvPicPr>
        <p:blipFill>
          <a:blip r:embed="rId4"/>
          <a:stretch>
            <a:fillRect/>
          </a:stretch>
        </p:blipFill>
        <p:spPr>
          <a:xfrm>
            <a:off x="3280473" y="0"/>
            <a:ext cx="6532445" cy="6858000"/>
          </a:xfrm>
          <a:prstGeom prst="rect">
            <a:avLst/>
          </a:prstGeom>
        </p:spPr>
      </p:pic>
    </p:spTree>
    <p:extLst>
      <p:ext uri="{BB962C8B-B14F-4D97-AF65-F5344CB8AC3E}">
        <p14:creationId xmlns:p14="http://schemas.microsoft.com/office/powerpoint/2010/main" val="37352678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a:extLst>
            <a:ext uri="{FF2B5EF4-FFF2-40B4-BE49-F238E27FC236}">
              <a16:creationId xmlns:a16="http://schemas.microsoft.com/office/drawing/2014/main" id="{612671BB-96FB-0C2F-6294-EF57880455F4}"/>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10022CE8-5E5C-5506-21FE-E260BF008841}"/>
              </a:ext>
            </a:extLst>
          </p:cNvPr>
          <p:cNvSpPr txBox="1"/>
          <p:nvPr/>
        </p:nvSpPr>
        <p:spPr>
          <a:xfrm>
            <a:off x="11521440" y="6510528"/>
            <a:ext cx="548640" cy="320040"/>
          </a:xfrm>
          <a:prstGeom prst="rect">
            <a:avLst/>
          </a:prstGeom>
          <a:noFill/>
        </p:spPr>
        <p:txBody>
          <a:bodyPr wrap="none">
            <a:spAutoFit/>
          </a:bodyPr>
          <a:lstStyle/>
          <a:p>
            <a:pPr algn="r">
              <a:defRPr sz="1000">
                <a:solidFill>
                  <a:srgbClr val="295F91"/>
                </a:solidFill>
              </a:defRPr>
            </a:pPr>
            <a:r>
              <a:t>4</a:t>
            </a:r>
          </a:p>
        </p:txBody>
      </p:sp>
      <p:pic>
        <p:nvPicPr>
          <p:cNvPr id="4" name="Picture 3">
            <a:extLst>
              <a:ext uri="{FF2B5EF4-FFF2-40B4-BE49-F238E27FC236}">
                <a16:creationId xmlns:a16="http://schemas.microsoft.com/office/drawing/2014/main" id="{998DB7A7-EF0B-82E9-9E16-DB5FB8DD9D6B}"/>
              </a:ext>
            </a:extLst>
          </p:cNvPr>
          <p:cNvPicPr>
            <a:picLocks noChangeAspect="1"/>
          </p:cNvPicPr>
          <p:nvPr/>
        </p:nvPicPr>
        <p:blipFill>
          <a:blip r:embed="rId3"/>
          <a:stretch>
            <a:fillRect/>
          </a:stretch>
        </p:blipFill>
        <p:spPr>
          <a:xfrm>
            <a:off x="171732" y="647503"/>
            <a:ext cx="5298913" cy="5562993"/>
          </a:xfrm>
          <a:prstGeom prst="rect">
            <a:avLst/>
          </a:prstGeom>
        </p:spPr>
      </p:pic>
      <p:sp>
        <p:nvSpPr>
          <p:cNvPr id="5" name="TextBox 4">
            <a:extLst>
              <a:ext uri="{FF2B5EF4-FFF2-40B4-BE49-F238E27FC236}">
                <a16:creationId xmlns:a16="http://schemas.microsoft.com/office/drawing/2014/main" id="{A5828C2D-4AF8-2385-E73D-33965F650CFF}"/>
              </a:ext>
            </a:extLst>
          </p:cNvPr>
          <p:cNvSpPr txBox="1"/>
          <p:nvPr/>
        </p:nvSpPr>
        <p:spPr>
          <a:xfrm>
            <a:off x="5533144" y="428177"/>
            <a:ext cx="6655681" cy="6001643"/>
          </a:xfrm>
          <a:prstGeom prst="rect">
            <a:avLst/>
          </a:prstGeom>
          <a:noFill/>
        </p:spPr>
        <p:txBody>
          <a:bodyPr wrap="square">
            <a:spAutoFit/>
          </a:bodyPr>
          <a:lstStyle/>
          <a:p>
            <a:pPr algn="ctr">
              <a:buNone/>
            </a:pPr>
            <a:r>
              <a:rPr lang="en-US" sz="2400" dirty="0"/>
              <a:t>PROFESSIONAL &amp; COMMUNITY EVENTS</a:t>
            </a:r>
            <a:br>
              <a:rPr lang="en-US" sz="2400" dirty="0"/>
            </a:br>
            <a:r>
              <a:rPr lang="en-US" sz="2400" b="1" dirty="0">
                <a:solidFill>
                  <a:schemeClr val="accent6">
                    <a:lumMod val="75000"/>
                  </a:schemeClr>
                </a:solidFill>
              </a:rPr>
              <a:t>Job Fairs | Career Events | Local Organizations | Volunteer Opportunities</a:t>
            </a:r>
          </a:p>
          <a:p>
            <a:pPr algn="ctr">
              <a:buNone/>
            </a:pPr>
            <a:endParaRPr lang="en-US" sz="2400" dirty="0"/>
          </a:p>
          <a:p>
            <a:pPr algn="ctr">
              <a:buNone/>
            </a:pPr>
            <a:r>
              <a:rPr lang="en-US" sz="2400" dirty="0"/>
              <a:t>INDUSTRY &amp; PROFESSIONAL GROUPS</a:t>
            </a:r>
            <a:br>
              <a:rPr lang="en-US" sz="2400" dirty="0"/>
            </a:br>
            <a:r>
              <a:rPr lang="en-US" sz="2400" b="1" dirty="0">
                <a:solidFill>
                  <a:schemeClr val="accent6">
                    <a:lumMod val="75000"/>
                  </a:schemeClr>
                </a:solidFill>
              </a:rPr>
              <a:t>Industry Associations | Online Communities | LinkedIn Groups | Professional Development</a:t>
            </a:r>
          </a:p>
          <a:p>
            <a:pPr algn="ctr">
              <a:buNone/>
            </a:pPr>
            <a:endParaRPr lang="en-US" sz="2400" dirty="0"/>
          </a:p>
          <a:p>
            <a:pPr algn="ctr">
              <a:buNone/>
            </a:pPr>
            <a:r>
              <a:rPr lang="en-US" sz="2400" dirty="0"/>
              <a:t>FORMER COLLEAGUES &amp; TARGET-COMPANY CONNECTIONS</a:t>
            </a:r>
            <a:br>
              <a:rPr lang="en-US" sz="2400" dirty="0"/>
            </a:br>
            <a:r>
              <a:rPr lang="en-US" sz="2400" b="1" dirty="0">
                <a:solidFill>
                  <a:schemeClr val="accent6">
                    <a:lumMod val="75000"/>
                  </a:schemeClr>
                </a:solidFill>
              </a:rPr>
              <a:t>Past Coworkers | Clients | Vendors | Alumni | Company Connections</a:t>
            </a:r>
          </a:p>
          <a:p>
            <a:pPr algn="ctr">
              <a:buNone/>
            </a:pPr>
            <a:endParaRPr lang="en-US" sz="2400" dirty="0"/>
          </a:p>
          <a:p>
            <a:pPr algn="ctr">
              <a:buNone/>
            </a:pPr>
            <a:r>
              <a:rPr lang="en-US" sz="2400" dirty="0"/>
              <a:t>MENTORS, ADVOCATES &amp; POWER PARTNERS</a:t>
            </a:r>
            <a:br>
              <a:rPr lang="en-US" sz="2400" dirty="0"/>
            </a:br>
            <a:r>
              <a:rPr lang="en-US" sz="2400" b="1" dirty="0">
                <a:solidFill>
                  <a:schemeClr val="accent6">
                    <a:lumMod val="75000"/>
                  </a:schemeClr>
                </a:solidFill>
              </a:rPr>
              <a:t>Career Advisors | Coaches | Former Managers | Trusted Peers</a:t>
            </a:r>
          </a:p>
        </p:txBody>
      </p:sp>
      <p:cxnSp>
        <p:nvCxnSpPr>
          <p:cNvPr id="8" name="Straight Connector 7">
            <a:extLst>
              <a:ext uri="{FF2B5EF4-FFF2-40B4-BE49-F238E27FC236}">
                <a16:creationId xmlns:a16="http://schemas.microsoft.com/office/drawing/2014/main" id="{3F9467B8-1021-C070-4C14-0E7DD4AFF882}"/>
              </a:ext>
            </a:extLst>
          </p:cNvPr>
          <p:cNvCxnSpPr/>
          <p:nvPr/>
        </p:nvCxnSpPr>
        <p:spPr>
          <a:xfrm>
            <a:off x="7354529" y="1750142"/>
            <a:ext cx="3028336"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539E61CC-341E-6C68-C46A-88779CE35918}"/>
              </a:ext>
            </a:extLst>
          </p:cNvPr>
          <p:cNvCxnSpPr/>
          <p:nvPr/>
        </p:nvCxnSpPr>
        <p:spPr>
          <a:xfrm>
            <a:off x="7346816" y="3220065"/>
            <a:ext cx="3028336"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01143DBA-6B9A-D33C-C21E-8250B885BE58}"/>
              </a:ext>
            </a:extLst>
          </p:cNvPr>
          <p:cNvCxnSpPr/>
          <p:nvPr/>
        </p:nvCxnSpPr>
        <p:spPr>
          <a:xfrm>
            <a:off x="7354529" y="5073446"/>
            <a:ext cx="3028336" cy="0"/>
          </a:xfrm>
          <a:prstGeom prst="line">
            <a:avLst/>
          </a:prstGeom>
        </p:spPr>
        <p:style>
          <a:lnRef idx="2">
            <a:schemeClr val="accent1"/>
          </a:lnRef>
          <a:fillRef idx="0">
            <a:schemeClr val="accent1"/>
          </a:fillRef>
          <a:effectRef idx="1">
            <a:schemeClr val="accent1"/>
          </a:effectRef>
          <a:fontRef idx="minor">
            <a:schemeClr val="tx1"/>
          </a:fontRef>
        </p:style>
      </p:cxnSp>
      <p:sp>
        <p:nvSpPr>
          <p:cNvPr id="14" name="TextBox 13">
            <a:extLst>
              <a:ext uri="{FF2B5EF4-FFF2-40B4-BE49-F238E27FC236}">
                <a16:creationId xmlns:a16="http://schemas.microsoft.com/office/drawing/2014/main" id="{01A0945E-11E6-E872-5AA9-9BAAC5ED4573}"/>
              </a:ext>
            </a:extLst>
          </p:cNvPr>
          <p:cNvSpPr txBox="1"/>
          <p:nvPr/>
        </p:nvSpPr>
        <p:spPr>
          <a:xfrm>
            <a:off x="1881280" y="6542809"/>
            <a:ext cx="8494633" cy="246221"/>
          </a:xfrm>
          <a:prstGeom prst="rect">
            <a:avLst/>
          </a:prstGeom>
          <a:noFill/>
        </p:spPr>
        <p:txBody>
          <a:bodyPr wrap="none">
            <a:spAutoFit/>
          </a:bodyPr>
          <a:lstStyle/>
          <a:p>
            <a:pPr>
              <a:defRPr sz="1000">
                <a:solidFill>
                  <a:srgbClr val="295F91"/>
                </a:solidFill>
              </a:defRPr>
            </a:pPr>
            <a:r>
              <a:rPr lang="en-US" dirty="0"/>
              <a:t>Tom Gosche- </a:t>
            </a:r>
            <a:r>
              <a:rPr dirty="0"/>
              <a:t>The Networking Navigator </a:t>
            </a:r>
            <a:r>
              <a:rPr lang="en-US" dirty="0"/>
              <a:t>		</a:t>
            </a:r>
            <a:r>
              <a:rPr lang="en-US" dirty="0">
                <a:hlinkClick r:id="rId4"/>
              </a:rPr>
              <a:t>tom@thenetworkingnavigator.com</a:t>
            </a:r>
            <a:r>
              <a:rPr lang="en-US" dirty="0"/>
              <a:t>		 630-675-8971 	</a:t>
            </a:r>
            <a:r>
              <a:rPr lang="en-US" dirty="0">
                <a:hlinkClick r:id="rId5"/>
              </a:rPr>
              <a:t>www.thenetworkingnavigator.com</a:t>
            </a:r>
            <a:r>
              <a:rPr lang="en-US" dirty="0"/>
              <a:t>		</a:t>
            </a:r>
            <a:endParaRPr dirty="0"/>
          </a:p>
        </p:txBody>
      </p:sp>
    </p:spTree>
    <p:extLst>
      <p:ext uri="{BB962C8B-B14F-4D97-AF65-F5344CB8AC3E}">
        <p14:creationId xmlns:p14="http://schemas.microsoft.com/office/powerpoint/2010/main" val="1576387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anim calcmode="lin" valueType="num">
                                      <p:cBhvr additive="base">
                                        <p:cTn id="13"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anim calcmode="lin" valueType="num">
                                      <p:cBhvr additive="base">
                                        <p:cTn id="19"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txEl>
                                              <p:pRg st="6" end="6"/>
                                            </p:txEl>
                                          </p:spTgt>
                                        </p:tgtEl>
                                        <p:attrNameLst>
                                          <p:attrName>style.visibility</p:attrName>
                                        </p:attrNameLst>
                                      </p:cBhvr>
                                      <p:to>
                                        <p:strVal val="visible"/>
                                      </p:to>
                                    </p:set>
                                    <p:anim calcmode="lin" valueType="num">
                                      <p:cBhvr additive="base">
                                        <p:cTn id="25" dur="500" fill="hold"/>
                                        <p:tgtEl>
                                          <p:spTgt spid="5">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a:extLst>
            <a:ext uri="{FF2B5EF4-FFF2-40B4-BE49-F238E27FC236}">
              <a16:creationId xmlns:a16="http://schemas.microsoft.com/office/drawing/2014/main" id="{E989218A-383C-B22C-9D58-5365E44BA356}"/>
            </a:ext>
          </a:extLst>
        </p:cNvPr>
        <p:cNvGrpSpPr/>
        <p:nvPr/>
      </p:nvGrpSpPr>
      <p:grpSpPr>
        <a:xfrm>
          <a:off x="0" y="0"/>
          <a:ext cx="0" cy="0"/>
          <a:chOff x="0" y="0"/>
          <a:chExt cx="0" cy="0"/>
        </a:xfrm>
      </p:grpSpPr>
      <p:pic>
        <p:nvPicPr>
          <p:cNvPr id="26" name="Picture 25">
            <a:extLst>
              <a:ext uri="{FF2B5EF4-FFF2-40B4-BE49-F238E27FC236}">
                <a16:creationId xmlns:a16="http://schemas.microsoft.com/office/drawing/2014/main" id="{2FE9C13C-3CB4-A5BB-9432-D8C44938BFBA}"/>
              </a:ext>
            </a:extLst>
          </p:cNvPr>
          <p:cNvPicPr>
            <a:picLocks noChangeAspect="1"/>
          </p:cNvPicPr>
          <p:nvPr/>
        </p:nvPicPr>
        <p:blipFill>
          <a:blip r:embed="rId3"/>
          <a:stretch>
            <a:fillRect/>
          </a:stretch>
        </p:blipFill>
        <p:spPr>
          <a:xfrm>
            <a:off x="0" y="893"/>
            <a:ext cx="12188825" cy="6856214"/>
          </a:xfrm>
          <a:prstGeom prst="rect">
            <a:avLst/>
          </a:prstGeom>
        </p:spPr>
      </p:pic>
      <p:sp>
        <p:nvSpPr>
          <p:cNvPr id="3" name="Rectangle 2">
            <a:extLst>
              <a:ext uri="{FF2B5EF4-FFF2-40B4-BE49-F238E27FC236}">
                <a16:creationId xmlns:a16="http://schemas.microsoft.com/office/drawing/2014/main" id="{78D5B0A8-8319-D1A6-B247-3A21A988EE54}"/>
              </a:ext>
            </a:extLst>
          </p:cNvPr>
          <p:cNvSpPr/>
          <p:nvPr/>
        </p:nvSpPr>
        <p:spPr>
          <a:xfrm>
            <a:off x="914400" y="1463040"/>
            <a:ext cx="2286000" cy="91440"/>
          </a:xfrm>
          <a:prstGeom prst="rect">
            <a:avLst/>
          </a:prstGeom>
          <a:solidFill>
            <a:srgbClr val="F58A1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ounded Rectangle 4">
            <a:extLst>
              <a:ext uri="{FF2B5EF4-FFF2-40B4-BE49-F238E27FC236}">
                <a16:creationId xmlns:a16="http://schemas.microsoft.com/office/drawing/2014/main" id="{36DF0AFD-E976-A2D6-7B55-375796CBF46C}"/>
              </a:ext>
            </a:extLst>
          </p:cNvPr>
          <p:cNvSpPr/>
          <p:nvPr/>
        </p:nvSpPr>
        <p:spPr>
          <a:xfrm>
            <a:off x="240133" y="2160364"/>
            <a:ext cx="11708557" cy="4014294"/>
          </a:xfrm>
          <a:prstGeom prst="roundRect">
            <a:avLst/>
          </a:prstGeom>
          <a:solidFill>
            <a:srgbClr val="FFFFFF"/>
          </a:solidFill>
          <a:ln w="12700">
            <a:solidFill>
              <a:srgbClr val="295F91"/>
            </a:solidFill>
          </a:ln>
        </p:spPr>
        <p:style>
          <a:lnRef idx="1">
            <a:schemeClr val="accent1"/>
          </a:lnRef>
          <a:fillRef idx="3">
            <a:schemeClr val="accent1"/>
          </a:fillRef>
          <a:effectRef idx="2">
            <a:schemeClr val="accent1"/>
          </a:effectRef>
          <a:fontRef idx="minor">
            <a:schemeClr val="lt1"/>
          </a:fontRef>
        </p:style>
        <p:txBody>
          <a:bodyPr rtlCol="0" anchor="ctr"/>
          <a:lstStyle/>
          <a:p>
            <a:pPr marL="571500" marR="0" lvl="0" indent="-571500" defTabSz="457200" rtl="0" eaLnBrk="1" fontAlgn="auto" latinLnBrk="0" hangingPunct="1">
              <a:lnSpc>
                <a:spcPct val="100000"/>
              </a:lnSpc>
              <a:spcBef>
                <a:spcPts val="0"/>
              </a:spcBef>
              <a:spcAft>
                <a:spcPts val="0"/>
              </a:spcAft>
              <a:buClrTx/>
              <a:buSzTx/>
              <a:buFont typeface="Arial" panose="020B0604020202020204" pitchFamily="34" charset="0"/>
              <a:buChar char="•"/>
              <a:tabLst/>
              <a:defRPr sz="2000" b="1">
                <a:solidFill>
                  <a:srgbClr val="295F91"/>
                </a:solidFill>
              </a:defRPr>
            </a:pPr>
            <a:r>
              <a:rPr kumimoji="0" lang="en-US" sz="3600" b="0" i="0" u="none" strike="noStrike" kern="1200" cap="none" spc="0" normalizeH="0" baseline="0" noProof="0" dirty="0">
                <a:ln>
                  <a:noFill/>
                </a:ln>
                <a:solidFill>
                  <a:srgbClr val="295F91"/>
                </a:solidFill>
                <a:effectLst/>
                <a:uLnTx/>
                <a:uFillTx/>
                <a:latin typeface="Calibri"/>
                <a:ea typeface="+mn-ea"/>
                <a:cs typeface="+mn-cs"/>
              </a:rPr>
              <a:t>Who are five people I trust to give insight, feedback, or introductions?</a:t>
            </a:r>
          </a:p>
          <a:p>
            <a:pPr marL="571500" marR="0" lvl="0" indent="-571500" defTabSz="457200" rtl="0" eaLnBrk="1" fontAlgn="auto" latinLnBrk="0" hangingPunct="1">
              <a:lnSpc>
                <a:spcPct val="100000"/>
              </a:lnSpc>
              <a:spcBef>
                <a:spcPts val="0"/>
              </a:spcBef>
              <a:spcAft>
                <a:spcPts val="0"/>
              </a:spcAft>
              <a:buClrTx/>
              <a:buSzTx/>
              <a:buFont typeface="Arial" panose="020B0604020202020204" pitchFamily="34" charset="0"/>
              <a:buChar char="•"/>
              <a:tabLst/>
              <a:defRPr sz="2000" b="1">
                <a:solidFill>
                  <a:srgbClr val="295F91"/>
                </a:solidFill>
              </a:defRPr>
            </a:pPr>
            <a:r>
              <a:rPr kumimoji="0" lang="en-US" sz="3600" b="0" i="0" u="none" strike="noStrike" kern="1200" cap="none" spc="0" normalizeH="0" baseline="0" noProof="0" dirty="0">
                <a:ln>
                  <a:noFill/>
                </a:ln>
                <a:solidFill>
                  <a:srgbClr val="295F91"/>
                </a:solidFill>
                <a:effectLst/>
                <a:uLnTx/>
                <a:uFillTx/>
                <a:latin typeface="Calibri"/>
                <a:ea typeface="+mn-ea"/>
                <a:cs typeface="+mn-cs"/>
              </a:rPr>
              <a:t>How can I reconnect with someone who might open a door?</a:t>
            </a:r>
          </a:p>
        </p:txBody>
      </p:sp>
      <p:sp>
        <p:nvSpPr>
          <p:cNvPr id="7" name="Rectangle 6">
            <a:extLst>
              <a:ext uri="{FF2B5EF4-FFF2-40B4-BE49-F238E27FC236}">
                <a16:creationId xmlns:a16="http://schemas.microsoft.com/office/drawing/2014/main" id="{CBB708D8-4E2A-5185-2456-58702C86C7D3}"/>
              </a:ext>
            </a:extLst>
          </p:cNvPr>
          <p:cNvSpPr/>
          <p:nvPr/>
        </p:nvSpPr>
        <p:spPr>
          <a:xfrm>
            <a:off x="0" y="6492240"/>
            <a:ext cx="12188952" cy="365760"/>
          </a:xfrm>
          <a:prstGeom prst="rect">
            <a:avLst/>
          </a:prstGeom>
          <a:solidFill>
            <a:srgbClr val="FFFFFF"/>
          </a:solidFill>
          <a:ln w="12700">
            <a:solidFill>
              <a:srgbClr val="295F9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a:extLst>
              <a:ext uri="{FF2B5EF4-FFF2-40B4-BE49-F238E27FC236}">
                <a16:creationId xmlns:a16="http://schemas.microsoft.com/office/drawing/2014/main" id="{6851F6CE-FDC6-B592-63A5-1AA6EF99E7A0}"/>
              </a:ext>
            </a:extLst>
          </p:cNvPr>
          <p:cNvSpPr txBox="1"/>
          <p:nvPr/>
        </p:nvSpPr>
        <p:spPr>
          <a:xfrm>
            <a:off x="11521440" y="6510528"/>
            <a:ext cx="548640" cy="320040"/>
          </a:xfrm>
          <a:prstGeom prst="rect">
            <a:avLst/>
          </a:prstGeom>
          <a:noFill/>
        </p:spPr>
        <p:txBody>
          <a:bodyPr wrap="none">
            <a:spAutoFit/>
          </a:bodyPr>
          <a:lstStyle/>
          <a:p>
            <a:pPr algn="r">
              <a:defRPr sz="1000">
                <a:solidFill>
                  <a:srgbClr val="295F91"/>
                </a:solidFill>
              </a:defRPr>
            </a:pPr>
            <a:r>
              <a:t>4</a:t>
            </a:r>
          </a:p>
        </p:txBody>
      </p:sp>
      <p:pic>
        <p:nvPicPr>
          <p:cNvPr id="10" name="Picture 9" descr="The Networking Navigator Logo with Tag.jpg">
            <a:extLst>
              <a:ext uri="{FF2B5EF4-FFF2-40B4-BE49-F238E27FC236}">
                <a16:creationId xmlns:a16="http://schemas.microsoft.com/office/drawing/2014/main" id="{D36FC773-6DD0-0C38-F5C4-72149B46E48B}"/>
              </a:ext>
            </a:extLst>
          </p:cNvPr>
          <p:cNvPicPr>
            <a:picLocks noChangeAspect="1"/>
          </p:cNvPicPr>
          <p:nvPr/>
        </p:nvPicPr>
        <p:blipFill>
          <a:blip r:embed="rId4"/>
          <a:stretch>
            <a:fillRect/>
          </a:stretch>
        </p:blipFill>
        <p:spPr>
          <a:xfrm>
            <a:off x="10515600" y="6419088"/>
            <a:ext cx="1467277" cy="411480"/>
          </a:xfrm>
          <a:prstGeom prst="rect">
            <a:avLst/>
          </a:prstGeom>
        </p:spPr>
      </p:pic>
      <p:sp>
        <p:nvSpPr>
          <p:cNvPr id="4" name="TextBox 3">
            <a:extLst>
              <a:ext uri="{FF2B5EF4-FFF2-40B4-BE49-F238E27FC236}">
                <a16:creationId xmlns:a16="http://schemas.microsoft.com/office/drawing/2014/main" id="{6F4ED739-CE1C-52F0-8728-2C249C866F92}"/>
              </a:ext>
            </a:extLst>
          </p:cNvPr>
          <p:cNvSpPr txBox="1"/>
          <p:nvPr/>
        </p:nvSpPr>
        <p:spPr>
          <a:xfrm>
            <a:off x="2281747" y="332886"/>
            <a:ext cx="9531711" cy="1754326"/>
          </a:xfrm>
          <a:prstGeom prst="rect">
            <a:avLst/>
          </a:prstGeom>
          <a:noFill/>
        </p:spPr>
        <p:txBody>
          <a:bodyPr wrap="square">
            <a:spAutoFit/>
          </a:bodyPr>
          <a:lstStyle/>
          <a:p>
            <a:pPr>
              <a:defRPr sz="3400" b="1">
                <a:solidFill>
                  <a:srgbClr val="1A3E6E"/>
                </a:solidFill>
              </a:defRPr>
            </a:pPr>
            <a:r>
              <a:rPr lang="en-US" sz="7200" dirty="0"/>
              <a:t>Network- </a:t>
            </a:r>
          </a:p>
          <a:p>
            <a:pPr algn="r">
              <a:defRPr sz="3400" b="1">
                <a:solidFill>
                  <a:srgbClr val="1A3E6E"/>
                </a:solidFill>
              </a:defRPr>
            </a:pPr>
            <a:r>
              <a:rPr lang="en-US" sz="3600" dirty="0"/>
              <a:t>Activate Meaningful Relationships</a:t>
            </a:r>
          </a:p>
        </p:txBody>
      </p:sp>
      <p:pic>
        <p:nvPicPr>
          <p:cNvPr id="6" name="Picture 5" descr="A close up of a logo&#10;&#10;AI-generated content may be incorrect.">
            <a:extLst>
              <a:ext uri="{FF2B5EF4-FFF2-40B4-BE49-F238E27FC236}">
                <a16:creationId xmlns:a16="http://schemas.microsoft.com/office/drawing/2014/main" id="{6A1E784C-3200-B85F-804E-971BACA6E63A}"/>
              </a:ext>
            </a:extLst>
          </p:cNvPr>
          <p:cNvPicPr>
            <a:picLocks noChangeAspect="1"/>
          </p:cNvPicPr>
          <p:nvPr/>
        </p:nvPicPr>
        <p:blipFill>
          <a:blip r:embed="rId5"/>
          <a:srcRect l="59660" r="18396" b="43797"/>
          <a:stretch>
            <a:fillRect/>
          </a:stretch>
        </p:blipFill>
        <p:spPr>
          <a:xfrm>
            <a:off x="1041990" y="484632"/>
            <a:ext cx="1329069" cy="950976"/>
          </a:xfrm>
          <a:prstGeom prst="rect">
            <a:avLst/>
          </a:prstGeom>
        </p:spPr>
      </p:pic>
      <p:sp>
        <p:nvSpPr>
          <p:cNvPr id="18" name="TextBox 17">
            <a:extLst>
              <a:ext uri="{FF2B5EF4-FFF2-40B4-BE49-F238E27FC236}">
                <a16:creationId xmlns:a16="http://schemas.microsoft.com/office/drawing/2014/main" id="{BB920DB6-6DDF-8AE0-404C-D37B6E3B365F}"/>
              </a:ext>
            </a:extLst>
          </p:cNvPr>
          <p:cNvSpPr txBox="1"/>
          <p:nvPr/>
        </p:nvSpPr>
        <p:spPr>
          <a:xfrm>
            <a:off x="879891" y="2238958"/>
            <a:ext cx="10497410" cy="830997"/>
          </a:xfrm>
          <a:prstGeom prst="rect">
            <a:avLst/>
          </a:prstGeom>
          <a:noFill/>
        </p:spPr>
        <p:txBody>
          <a:bodyPr wrap="square" lIns="45720" rIns="45720">
            <a:spAutoFit/>
          </a:bodyPr>
          <a:lstStyle/>
          <a:p>
            <a:pPr algn="ctr">
              <a:defRPr sz="2200" b="1">
                <a:solidFill>
                  <a:srgbClr val="1A3E6E"/>
                </a:solidFill>
              </a:defRPr>
            </a:pPr>
            <a:r>
              <a:rPr sz="2400" dirty="0"/>
              <a:t>Connections are one of </a:t>
            </a:r>
            <a:r>
              <a:rPr lang="en-US" sz="2400" dirty="0"/>
              <a:t>your strongest career assets. </a:t>
            </a:r>
          </a:p>
          <a:p>
            <a:pPr algn="ctr">
              <a:defRPr sz="2200" b="1">
                <a:solidFill>
                  <a:srgbClr val="1A3E6E"/>
                </a:solidFill>
              </a:defRPr>
            </a:pPr>
            <a:r>
              <a:rPr lang="en-US" sz="2400" dirty="0"/>
              <a:t>Focus on d</a:t>
            </a:r>
            <a:r>
              <a:rPr sz="2400" dirty="0"/>
              <a:t>epth, not just volume.</a:t>
            </a:r>
          </a:p>
        </p:txBody>
      </p:sp>
      <p:sp>
        <p:nvSpPr>
          <p:cNvPr id="20" name="TextBox 19">
            <a:extLst>
              <a:ext uri="{FF2B5EF4-FFF2-40B4-BE49-F238E27FC236}">
                <a16:creationId xmlns:a16="http://schemas.microsoft.com/office/drawing/2014/main" id="{C9DFB04E-2E40-1DC9-EB15-0AF882EBC8EB}"/>
              </a:ext>
            </a:extLst>
          </p:cNvPr>
          <p:cNvSpPr txBox="1"/>
          <p:nvPr/>
        </p:nvSpPr>
        <p:spPr>
          <a:xfrm>
            <a:off x="1019017" y="5614331"/>
            <a:ext cx="10324100" cy="400110"/>
          </a:xfrm>
          <a:prstGeom prst="rect">
            <a:avLst/>
          </a:prstGeom>
          <a:noFill/>
        </p:spPr>
        <p:txBody>
          <a:bodyPr wrap="square" lIns="45720" rIns="45720">
            <a:spAutoFit/>
          </a:bodyPr>
          <a:lstStyle/>
          <a:p>
            <a:pPr algn="ctr">
              <a:defRPr sz="1800" b="1">
                <a:solidFill>
                  <a:srgbClr val="295F91"/>
                </a:solidFill>
              </a:defRPr>
            </a:pPr>
            <a:r>
              <a:rPr sz="2000" dirty="0"/>
              <a:t>Think: Make your brand visible through genuine conversations, not just requests.</a:t>
            </a:r>
          </a:p>
        </p:txBody>
      </p:sp>
      <p:sp>
        <p:nvSpPr>
          <p:cNvPr id="28" name="TextBox 27">
            <a:extLst>
              <a:ext uri="{FF2B5EF4-FFF2-40B4-BE49-F238E27FC236}">
                <a16:creationId xmlns:a16="http://schemas.microsoft.com/office/drawing/2014/main" id="{3E28353F-8340-B3CF-EAED-3BEA4CE93DE0}"/>
              </a:ext>
            </a:extLst>
          </p:cNvPr>
          <p:cNvSpPr txBox="1"/>
          <p:nvPr/>
        </p:nvSpPr>
        <p:spPr>
          <a:xfrm>
            <a:off x="1881280" y="6542809"/>
            <a:ext cx="8494633" cy="246221"/>
          </a:xfrm>
          <a:prstGeom prst="rect">
            <a:avLst/>
          </a:prstGeom>
          <a:noFill/>
        </p:spPr>
        <p:txBody>
          <a:bodyPr wrap="none">
            <a:spAutoFit/>
          </a:bodyPr>
          <a:lstStyle/>
          <a:p>
            <a:pPr>
              <a:defRPr sz="1000">
                <a:solidFill>
                  <a:srgbClr val="295F91"/>
                </a:solidFill>
              </a:defRPr>
            </a:pPr>
            <a:r>
              <a:rPr lang="en-US" dirty="0"/>
              <a:t>Tom Gosche- </a:t>
            </a:r>
            <a:r>
              <a:rPr dirty="0"/>
              <a:t>The Networking Navigator </a:t>
            </a:r>
            <a:r>
              <a:rPr lang="en-US" dirty="0"/>
              <a:t>		</a:t>
            </a:r>
            <a:r>
              <a:rPr lang="en-US" dirty="0">
                <a:hlinkClick r:id="rId6"/>
              </a:rPr>
              <a:t>tom@thenetworkingnavigator.com</a:t>
            </a:r>
            <a:r>
              <a:rPr lang="en-US" dirty="0"/>
              <a:t>		 630-675-8971 	</a:t>
            </a:r>
            <a:r>
              <a:rPr lang="en-US" dirty="0">
                <a:hlinkClick r:id="rId7"/>
              </a:rPr>
              <a:t>www.thenetworkingnavigator.com</a:t>
            </a:r>
            <a:r>
              <a:rPr lang="en-US" dirty="0"/>
              <a:t>		</a:t>
            </a:r>
            <a:endParaRPr dirty="0"/>
          </a:p>
        </p:txBody>
      </p:sp>
    </p:spTree>
    <p:extLst>
      <p:ext uri="{BB962C8B-B14F-4D97-AF65-F5344CB8AC3E}">
        <p14:creationId xmlns:p14="http://schemas.microsoft.com/office/powerpoint/2010/main" val="14476554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a:extLst>
            <a:ext uri="{FF2B5EF4-FFF2-40B4-BE49-F238E27FC236}">
              <a16:creationId xmlns:a16="http://schemas.microsoft.com/office/drawing/2014/main" id="{1E94B860-4A87-803B-5FAD-164F62883B60}"/>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EE6CFCFA-5A71-7F9C-F7E7-55D34DDE1C0B}"/>
              </a:ext>
            </a:extLst>
          </p:cNvPr>
          <p:cNvPicPr>
            <a:picLocks noChangeAspect="1"/>
          </p:cNvPicPr>
          <p:nvPr/>
        </p:nvPicPr>
        <p:blipFill>
          <a:blip r:embed="rId3"/>
          <a:stretch>
            <a:fillRect/>
          </a:stretch>
        </p:blipFill>
        <p:spPr>
          <a:xfrm>
            <a:off x="0" y="893"/>
            <a:ext cx="12188825" cy="6856214"/>
          </a:xfrm>
          <a:prstGeom prst="rect">
            <a:avLst/>
          </a:prstGeom>
        </p:spPr>
      </p:pic>
      <p:sp>
        <p:nvSpPr>
          <p:cNvPr id="3" name="Rectangle 2">
            <a:extLst>
              <a:ext uri="{FF2B5EF4-FFF2-40B4-BE49-F238E27FC236}">
                <a16:creationId xmlns:a16="http://schemas.microsoft.com/office/drawing/2014/main" id="{F46F9617-0A2C-A003-88C6-6487B87EDF5C}"/>
              </a:ext>
            </a:extLst>
          </p:cNvPr>
          <p:cNvSpPr/>
          <p:nvPr/>
        </p:nvSpPr>
        <p:spPr>
          <a:xfrm>
            <a:off x="914400" y="1463040"/>
            <a:ext cx="2286000" cy="91440"/>
          </a:xfrm>
          <a:prstGeom prst="rect">
            <a:avLst/>
          </a:prstGeom>
          <a:solidFill>
            <a:srgbClr val="F58A1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ounded Rectangle 4">
            <a:extLst>
              <a:ext uri="{FF2B5EF4-FFF2-40B4-BE49-F238E27FC236}">
                <a16:creationId xmlns:a16="http://schemas.microsoft.com/office/drawing/2014/main" id="{DD6F3768-79B3-0CD2-E061-0F631A1EC2B6}"/>
              </a:ext>
            </a:extLst>
          </p:cNvPr>
          <p:cNvSpPr/>
          <p:nvPr/>
        </p:nvSpPr>
        <p:spPr>
          <a:xfrm>
            <a:off x="240133" y="1994668"/>
            <a:ext cx="11708557" cy="4246644"/>
          </a:xfrm>
          <a:prstGeom prst="roundRect">
            <a:avLst/>
          </a:prstGeom>
          <a:solidFill>
            <a:srgbClr val="FFFFFF"/>
          </a:solidFill>
          <a:ln w="12700">
            <a:solidFill>
              <a:srgbClr val="295F91"/>
            </a:solidFill>
          </a:ln>
        </p:spPr>
        <p:style>
          <a:lnRef idx="1">
            <a:schemeClr val="accent1"/>
          </a:lnRef>
          <a:fillRef idx="3">
            <a:schemeClr val="accent1"/>
          </a:fillRef>
          <a:effectRef idx="2">
            <a:schemeClr val="accent1"/>
          </a:effectRef>
          <a:fontRef idx="minor">
            <a:schemeClr val="lt1"/>
          </a:fontRef>
        </p:style>
        <p:txBody>
          <a:bodyPr rtlCol="0" anchor="ctr"/>
          <a:lstStyle/>
          <a:p>
            <a:pPr marL="571500" marR="0" lvl="0" indent="-571500" defTabSz="457200" rtl="0" eaLnBrk="1" fontAlgn="auto" latinLnBrk="0" hangingPunct="1">
              <a:lnSpc>
                <a:spcPct val="100000"/>
              </a:lnSpc>
              <a:spcBef>
                <a:spcPts val="0"/>
              </a:spcBef>
              <a:spcAft>
                <a:spcPts val="0"/>
              </a:spcAft>
              <a:buClrTx/>
              <a:buSzTx/>
              <a:buFont typeface="Arial" panose="020B0604020202020204" pitchFamily="34" charset="0"/>
              <a:buChar char="•"/>
              <a:tabLst/>
              <a:defRPr sz="2000" b="1">
                <a:solidFill>
                  <a:srgbClr val="295F91"/>
                </a:solidFill>
              </a:defRPr>
            </a:pPr>
            <a:r>
              <a:rPr kumimoji="0" lang="en-US" sz="3600" b="0" i="0" u="none" strike="noStrike" kern="1200" cap="none" spc="0" normalizeH="0" baseline="0" noProof="0" dirty="0">
                <a:ln>
                  <a:noFill/>
                </a:ln>
                <a:solidFill>
                  <a:srgbClr val="295F91"/>
                </a:solidFill>
                <a:effectLst/>
                <a:uLnTx/>
                <a:uFillTx/>
                <a:latin typeface="Calibri"/>
                <a:ea typeface="+mn-ea"/>
                <a:cs typeface="+mn-cs"/>
              </a:rPr>
              <a:t>What can I share (ideas, encouragement, introductions) that adds value?</a:t>
            </a:r>
          </a:p>
          <a:p>
            <a:pPr marL="571500" marR="0" lvl="0" indent="-571500" defTabSz="457200" rtl="0" eaLnBrk="1" fontAlgn="auto" latinLnBrk="0" hangingPunct="1">
              <a:lnSpc>
                <a:spcPct val="100000"/>
              </a:lnSpc>
              <a:spcBef>
                <a:spcPts val="0"/>
              </a:spcBef>
              <a:spcAft>
                <a:spcPts val="0"/>
              </a:spcAft>
              <a:buClrTx/>
              <a:buSzTx/>
              <a:buFont typeface="Arial" panose="020B0604020202020204" pitchFamily="34" charset="0"/>
              <a:buChar char="•"/>
              <a:tabLst/>
              <a:defRPr sz="2000" b="1">
                <a:solidFill>
                  <a:srgbClr val="295F91"/>
                </a:solidFill>
              </a:defRPr>
            </a:pPr>
            <a:r>
              <a:rPr kumimoji="0" lang="en-US" sz="3600" b="0" i="0" u="none" strike="noStrike" kern="1200" cap="none" spc="0" normalizeH="0" baseline="0" noProof="0" dirty="0">
                <a:ln>
                  <a:noFill/>
                </a:ln>
                <a:solidFill>
                  <a:srgbClr val="295F91"/>
                </a:solidFill>
                <a:effectLst/>
                <a:uLnTx/>
                <a:uFillTx/>
                <a:latin typeface="Calibri"/>
                <a:ea typeface="+mn-ea"/>
                <a:cs typeface="+mn-cs"/>
              </a:rPr>
              <a:t>How can I update my LinkedIn profile or activity so it reflects my goals and sparks helpful conversations?</a:t>
            </a:r>
          </a:p>
        </p:txBody>
      </p:sp>
      <p:sp>
        <p:nvSpPr>
          <p:cNvPr id="7" name="Rectangle 6">
            <a:extLst>
              <a:ext uri="{FF2B5EF4-FFF2-40B4-BE49-F238E27FC236}">
                <a16:creationId xmlns:a16="http://schemas.microsoft.com/office/drawing/2014/main" id="{C861EC8D-E9FB-F877-D457-D49C6AE5A357}"/>
              </a:ext>
            </a:extLst>
          </p:cNvPr>
          <p:cNvSpPr/>
          <p:nvPr/>
        </p:nvSpPr>
        <p:spPr>
          <a:xfrm>
            <a:off x="0" y="6492240"/>
            <a:ext cx="12188952" cy="365760"/>
          </a:xfrm>
          <a:prstGeom prst="rect">
            <a:avLst/>
          </a:prstGeom>
          <a:solidFill>
            <a:srgbClr val="FFFFFF"/>
          </a:solidFill>
          <a:ln w="12700">
            <a:solidFill>
              <a:srgbClr val="295F9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a:extLst>
              <a:ext uri="{FF2B5EF4-FFF2-40B4-BE49-F238E27FC236}">
                <a16:creationId xmlns:a16="http://schemas.microsoft.com/office/drawing/2014/main" id="{ED5D2600-D768-3056-F219-59D777E7AFF8}"/>
              </a:ext>
            </a:extLst>
          </p:cNvPr>
          <p:cNvSpPr txBox="1"/>
          <p:nvPr/>
        </p:nvSpPr>
        <p:spPr>
          <a:xfrm>
            <a:off x="11521440" y="6510528"/>
            <a:ext cx="548640" cy="320040"/>
          </a:xfrm>
          <a:prstGeom prst="rect">
            <a:avLst/>
          </a:prstGeom>
          <a:noFill/>
        </p:spPr>
        <p:txBody>
          <a:bodyPr wrap="none">
            <a:spAutoFit/>
          </a:bodyPr>
          <a:lstStyle/>
          <a:p>
            <a:pPr algn="r">
              <a:defRPr sz="1000">
                <a:solidFill>
                  <a:srgbClr val="295F91"/>
                </a:solidFill>
              </a:defRPr>
            </a:pPr>
            <a:r>
              <a:t>4</a:t>
            </a:r>
          </a:p>
        </p:txBody>
      </p:sp>
      <p:pic>
        <p:nvPicPr>
          <p:cNvPr id="10" name="Picture 9" descr="The Networking Navigator Logo with Tag.jpg">
            <a:extLst>
              <a:ext uri="{FF2B5EF4-FFF2-40B4-BE49-F238E27FC236}">
                <a16:creationId xmlns:a16="http://schemas.microsoft.com/office/drawing/2014/main" id="{890C0837-46E0-CBA2-48DE-60C8B57CEA2A}"/>
              </a:ext>
            </a:extLst>
          </p:cNvPr>
          <p:cNvPicPr>
            <a:picLocks noChangeAspect="1"/>
          </p:cNvPicPr>
          <p:nvPr/>
        </p:nvPicPr>
        <p:blipFill>
          <a:blip r:embed="rId4"/>
          <a:stretch>
            <a:fillRect/>
          </a:stretch>
        </p:blipFill>
        <p:spPr>
          <a:xfrm>
            <a:off x="10515600" y="6419088"/>
            <a:ext cx="1467277" cy="411480"/>
          </a:xfrm>
          <a:prstGeom prst="rect">
            <a:avLst/>
          </a:prstGeom>
        </p:spPr>
      </p:pic>
      <p:sp>
        <p:nvSpPr>
          <p:cNvPr id="4" name="TextBox 3">
            <a:extLst>
              <a:ext uri="{FF2B5EF4-FFF2-40B4-BE49-F238E27FC236}">
                <a16:creationId xmlns:a16="http://schemas.microsoft.com/office/drawing/2014/main" id="{0E16A386-CC81-8AD4-D904-9CCA42E93B84}"/>
              </a:ext>
            </a:extLst>
          </p:cNvPr>
          <p:cNvSpPr txBox="1"/>
          <p:nvPr/>
        </p:nvSpPr>
        <p:spPr>
          <a:xfrm>
            <a:off x="2281747" y="332886"/>
            <a:ext cx="9531711" cy="1754326"/>
          </a:xfrm>
          <a:prstGeom prst="rect">
            <a:avLst/>
          </a:prstGeom>
          <a:noFill/>
        </p:spPr>
        <p:txBody>
          <a:bodyPr wrap="square">
            <a:spAutoFit/>
          </a:bodyPr>
          <a:lstStyle/>
          <a:p>
            <a:pPr>
              <a:defRPr sz="3400" b="1">
                <a:solidFill>
                  <a:srgbClr val="1A3E6E"/>
                </a:solidFill>
              </a:defRPr>
            </a:pPr>
            <a:r>
              <a:rPr lang="en-US" sz="7200" dirty="0"/>
              <a:t>Network- </a:t>
            </a:r>
          </a:p>
          <a:p>
            <a:pPr algn="r">
              <a:defRPr sz="3400" b="1">
                <a:solidFill>
                  <a:srgbClr val="1A3E6E"/>
                </a:solidFill>
              </a:defRPr>
            </a:pPr>
            <a:r>
              <a:rPr lang="en-US" sz="3600" dirty="0"/>
              <a:t>Activate Meaningful Relationships</a:t>
            </a:r>
          </a:p>
        </p:txBody>
      </p:sp>
      <p:pic>
        <p:nvPicPr>
          <p:cNvPr id="6" name="Picture 5" descr="A close up of a logo&#10;&#10;AI-generated content may be incorrect.">
            <a:extLst>
              <a:ext uri="{FF2B5EF4-FFF2-40B4-BE49-F238E27FC236}">
                <a16:creationId xmlns:a16="http://schemas.microsoft.com/office/drawing/2014/main" id="{7A4C23AD-E367-F0DD-5719-8598AE300206}"/>
              </a:ext>
            </a:extLst>
          </p:cNvPr>
          <p:cNvPicPr>
            <a:picLocks noChangeAspect="1"/>
          </p:cNvPicPr>
          <p:nvPr/>
        </p:nvPicPr>
        <p:blipFill>
          <a:blip r:embed="rId5"/>
          <a:srcRect l="59660" r="18396" b="43797"/>
          <a:stretch>
            <a:fillRect/>
          </a:stretch>
        </p:blipFill>
        <p:spPr>
          <a:xfrm>
            <a:off x="1041990" y="484632"/>
            <a:ext cx="1329069" cy="950976"/>
          </a:xfrm>
          <a:prstGeom prst="rect">
            <a:avLst/>
          </a:prstGeom>
        </p:spPr>
      </p:pic>
      <p:sp>
        <p:nvSpPr>
          <p:cNvPr id="15" name="TextBox 14">
            <a:extLst>
              <a:ext uri="{FF2B5EF4-FFF2-40B4-BE49-F238E27FC236}">
                <a16:creationId xmlns:a16="http://schemas.microsoft.com/office/drawing/2014/main" id="{0103C125-738F-485A-0847-0C27640615C7}"/>
              </a:ext>
            </a:extLst>
          </p:cNvPr>
          <p:cNvSpPr txBox="1"/>
          <p:nvPr/>
        </p:nvSpPr>
        <p:spPr>
          <a:xfrm>
            <a:off x="868680" y="2063762"/>
            <a:ext cx="10497410" cy="830997"/>
          </a:xfrm>
          <a:prstGeom prst="rect">
            <a:avLst/>
          </a:prstGeom>
          <a:noFill/>
        </p:spPr>
        <p:txBody>
          <a:bodyPr wrap="square" lIns="45720" rIns="45720">
            <a:spAutoFit/>
          </a:bodyPr>
          <a:lstStyle/>
          <a:p>
            <a:pPr algn="ctr">
              <a:defRPr sz="2200" b="1">
                <a:solidFill>
                  <a:srgbClr val="1A3E6E"/>
                </a:solidFill>
              </a:defRPr>
            </a:pPr>
            <a:r>
              <a:rPr sz="2400" dirty="0"/>
              <a:t>Connections are one of </a:t>
            </a:r>
            <a:r>
              <a:rPr lang="en-US" sz="2400" dirty="0"/>
              <a:t>your strongest career assets. </a:t>
            </a:r>
          </a:p>
          <a:p>
            <a:pPr algn="ctr">
              <a:defRPr sz="2200" b="1">
                <a:solidFill>
                  <a:srgbClr val="1A3E6E"/>
                </a:solidFill>
              </a:defRPr>
            </a:pPr>
            <a:r>
              <a:rPr lang="en-US" sz="2400" dirty="0"/>
              <a:t>Focus on d</a:t>
            </a:r>
            <a:r>
              <a:rPr sz="2400" dirty="0"/>
              <a:t>epth, not just volume.</a:t>
            </a:r>
          </a:p>
        </p:txBody>
      </p:sp>
      <p:sp>
        <p:nvSpPr>
          <p:cNvPr id="17" name="TextBox 16">
            <a:extLst>
              <a:ext uri="{FF2B5EF4-FFF2-40B4-BE49-F238E27FC236}">
                <a16:creationId xmlns:a16="http://schemas.microsoft.com/office/drawing/2014/main" id="{DABFBB2E-4DD7-9702-3268-F6A134C0BCE9}"/>
              </a:ext>
            </a:extLst>
          </p:cNvPr>
          <p:cNvSpPr txBox="1"/>
          <p:nvPr/>
        </p:nvSpPr>
        <p:spPr>
          <a:xfrm>
            <a:off x="1041990" y="5907024"/>
            <a:ext cx="10324100" cy="400110"/>
          </a:xfrm>
          <a:prstGeom prst="rect">
            <a:avLst/>
          </a:prstGeom>
          <a:noFill/>
        </p:spPr>
        <p:txBody>
          <a:bodyPr wrap="square" lIns="45720" rIns="45720">
            <a:spAutoFit/>
          </a:bodyPr>
          <a:lstStyle/>
          <a:p>
            <a:pPr algn="ctr">
              <a:defRPr sz="1800" b="1">
                <a:solidFill>
                  <a:srgbClr val="295F91"/>
                </a:solidFill>
              </a:defRPr>
            </a:pPr>
            <a:r>
              <a:rPr sz="2000" dirty="0"/>
              <a:t>Think: Make your brand visible through genuine conversations, not just requests.</a:t>
            </a:r>
          </a:p>
        </p:txBody>
      </p:sp>
      <p:sp>
        <p:nvSpPr>
          <p:cNvPr id="13" name="TextBox 12">
            <a:extLst>
              <a:ext uri="{FF2B5EF4-FFF2-40B4-BE49-F238E27FC236}">
                <a16:creationId xmlns:a16="http://schemas.microsoft.com/office/drawing/2014/main" id="{9AC9A1A3-4833-9C02-0365-CE3E4FE394C9}"/>
              </a:ext>
            </a:extLst>
          </p:cNvPr>
          <p:cNvSpPr txBox="1"/>
          <p:nvPr/>
        </p:nvSpPr>
        <p:spPr>
          <a:xfrm>
            <a:off x="1881280" y="6542809"/>
            <a:ext cx="8494633" cy="246221"/>
          </a:xfrm>
          <a:prstGeom prst="rect">
            <a:avLst/>
          </a:prstGeom>
          <a:noFill/>
        </p:spPr>
        <p:txBody>
          <a:bodyPr wrap="none">
            <a:spAutoFit/>
          </a:bodyPr>
          <a:lstStyle/>
          <a:p>
            <a:pPr>
              <a:defRPr sz="1000">
                <a:solidFill>
                  <a:srgbClr val="295F91"/>
                </a:solidFill>
              </a:defRPr>
            </a:pPr>
            <a:r>
              <a:rPr lang="en-US" dirty="0"/>
              <a:t>Tom Gosche- </a:t>
            </a:r>
            <a:r>
              <a:rPr dirty="0"/>
              <a:t>The Networking Navigator </a:t>
            </a:r>
            <a:r>
              <a:rPr lang="en-US" dirty="0"/>
              <a:t>		</a:t>
            </a:r>
            <a:r>
              <a:rPr lang="en-US" dirty="0">
                <a:hlinkClick r:id="rId6"/>
              </a:rPr>
              <a:t>tom@thenetworkingnavigator.com</a:t>
            </a:r>
            <a:r>
              <a:rPr lang="en-US" dirty="0"/>
              <a:t>		 630-675-8971 	</a:t>
            </a:r>
            <a:r>
              <a:rPr lang="en-US" dirty="0">
                <a:hlinkClick r:id="rId7"/>
              </a:rPr>
              <a:t>www.thenetworkingnavigator.com</a:t>
            </a:r>
            <a:r>
              <a:rPr lang="en-US" dirty="0"/>
              <a:t>		</a:t>
            </a:r>
            <a:endParaRPr dirty="0"/>
          </a:p>
        </p:txBody>
      </p:sp>
    </p:spTree>
    <p:extLst>
      <p:ext uri="{BB962C8B-B14F-4D97-AF65-F5344CB8AC3E}">
        <p14:creationId xmlns:p14="http://schemas.microsoft.com/office/powerpoint/2010/main" val="20554880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a:extLst>
            <a:ext uri="{FF2B5EF4-FFF2-40B4-BE49-F238E27FC236}">
              <a16:creationId xmlns:a16="http://schemas.microsoft.com/office/drawing/2014/main" id="{EA00DE06-4BCB-7A18-1AB0-E47F732A83F7}"/>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092242E0-0FF0-6C26-0334-1433BEE86298}"/>
              </a:ext>
            </a:extLst>
          </p:cNvPr>
          <p:cNvPicPr>
            <a:picLocks noChangeAspect="1"/>
          </p:cNvPicPr>
          <p:nvPr/>
        </p:nvPicPr>
        <p:blipFill>
          <a:blip r:embed="rId3"/>
          <a:stretch>
            <a:fillRect/>
          </a:stretch>
        </p:blipFill>
        <p:spPr>
          <a:xfrm>
            <a:off x="0" y="893"/>
            <a:ext cx="12188825" cy="6856214"/>
          </a:xfrm>
          <a:prstGeom prst="rect">
            <a:avLst/>
          </a:prstGeom>
        </p:spPr>
      </p:pic>
      <p:sp>
        <p:nvSpPr>
          <p:cNvPr id="7" name="Rectangle 6">
            <a:extLst>
              <a:ext uri="{FF2B5EF4-FFF2-40B4-BE49-F238E27FC236}">
                <a16:creationId xmlns:a16="http://schemas.microsoft.com/office/drawing/2014/main" id="{9C969D17-C43B-FF52-36E0-3E79E2ADE9CD}"/>
              </a:ext>
            </a:extLst>
          </p:cNvPr>
          <p:cNvSpPr/>
          <p:nvPr/>
        </p:nvSpPr>
        <p:spPr>
          <a:xfrm>
            <a:off x="0" y="6492240"/>
            <a:ext cx="12188952" cy="365760"/>
          </a:xfrm>
          <a:prstGeom prst="rect">
            <a:avLst/>
          </a:prstGeom>
          <a:solidFill>
            <a:srgbClr val="FFFFFF"/>
          </a:solidFill>
          <a:ln w="12700">
            <a:solidFill>
              <a:srgbClr val="295F9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a:extLst>
              <a:ext uri="{FF2B5EF4-FFF2-40B4-BE49-F238E27FC236}">
                <a16:creationId xmlns:a16="http://schemas.microsoft.com/office/drawing/2014/main" id="{D3E0DBFB-02D8-F0C4-30E2-E65B72B182D5}"/>
              </a:ext>
            </a:extLst>
          </p:cNvPr>
          <p:cNvSpPr txBox="1"/>
          <p:nvPr/>
        </p:nvSpPr>
        <p:spPr>
          <a:xfrm>
            <a:off x="11521440" y="6510528"/>
            <a:ext cx="548640" cy="320040"/>
          </a:xfrm>
          <a:prstGeom prst="rect">
            <a:avLst/>
          </a:prstGeom>
          <a:noFill/>
        </p:spPr>
        <p:txBody>
          <a:bodyPr wrap="none">
            <a:spAutoFit/>
          </a:bodyPr>
          <a:lstStyle/>
          <a:p>
            <a:pPr algn="r">
              <a:defRPr sz="1000">
                <a:solidFill>
                  <a:srgbClr val="295F91"/>
                </a:solidFill>
              </a:defRPr>
            </a:pPr>
            <a:r>
              <a:t>4</a:t>
            </a:r>
          </a:p>
        </p:txBody>
      </p:sp>
      <p:pic>
        <p:nvPicPr>
          <p:cNvPr id="10" name="Picture 9" descr="The Networking Navigator Logo with Tag.jpg">
            <a:extLst>
              <a:ext uri="{FF2B5EF4-FFF2-40B4-BE49-F238E27FC236}">
                <a16:creationId xmlns:a16="http://schemas.microsoft.com/office/drawing/2014/main" id="{86008CEB-56AA-7CB9-B84B-7D5BC2370373}"/>
              </a:ext>
            </a:extLst>
          </p:cNvPr>
          <p:cNvPicPr>
            <a:picLocks noChangeAspect="1"/>
          </p:cNvPicPr>
          <p:nvPr/>
        </p:nvPicPr>
        <p:blipFill>
          <a:blip r:embed="rId4"/>
          <a:stretch>
            <a:fillRect/>
          </a:stretch>
        </p:blipFill>
        <p:spPr>
          <a:xfrm>
            <a:off x="10515600" y="6419088"/>
            <a:ext cx="1467277" cy="411480"/>
          </a:xfrm>
          <a:prstGeom prst="rect">
            <a:avLst/>
          </a:prstGeom>
        </p:spPr>
      </p:pic>
      <p:sp>
        <p:nvSpPr>
          <p:cNvPr id="15" name="TextBox 14"/>
          <p:cNvSpPr txBox="1"/>
          <p:nvPr/>
        </p:nvSpPr>
        <p:spPr>
          <a:xfrm>
            <a:off x="2971800" y="384048"/>
            <a:ext cx="5659691" cy="584775"/>
          </a:xfrm>
          <a:prstGeom prst="rect">
            <a:avLst/>
          </a:prstGeom>
          <a:noFill/>
        </p:spPr>
        <p:txBody>
          <a:bodyPr wrap="none">
            <a:spAutoFit/>
          </a:bodyPr>
          <a:lstStyle/>
          <a:p>
            <a:pPr>
              <a:defRPr sz="2800" b="1">
                <a:solidFill>
                  <a:srgbClr val="1A3E6E"/>
                </a:solidFill>
              </a:defRPr>
            </a:pPr>
            <a:r>
              <a:rPr sz="3200" dirty="0"/>
              <a:t>LinkedIn Is Part of Your Network</a:t>
            </a:r>
          </a:p>
        </p:txBody>
      </p:sp>
      <p:sp>
        <p:nvSpPr>
          <p:cNvPr id="16" name="TextBox 15"/>
          <p:cNvSpPr txBox="1"/>
          <p:nvPr/>
        </p:nvSpPr>
        <p:spPr>
          <a:xfrm>
            <a:off x="287676" y="1755648"/>
            <a:ext cx="11486508" cy="446276"/>
          </a:xfrm>
          <a:prstGeom prst="rect">
            <a:avLst/>
          </a:prstGeom>
          <a:noFill/>
        </p:spPr>
        <p:txBody>
          <a:bodyPr wrap="square" lIns="45720" rIns="45720">
            <a:spAutoFit/>
          </a:bodyPr>
          <a:lstStyle/>
          <a:p>
            <a:pPr algn="ctr">
              <a:defRPr sz="2300" b="1">
                <a:solidFill>
                  <a:srgbClr val="1A3E6E"/>
                </a:solidFill>
              </a:defRPr>
            </a:pPr>
            <a:r>
              <a:rPr dirty="0"/>
              <a:t>Your profile should make it easy for someone to understand where you are headed.</a:t>
            </a:r>
          </a:p>
        </p:txBody>
      </p:sp>
      <p:sp>
        <p:nvSpPr>
          <p:cNvPr id="17" name="Rounded Rectangle 16"/>
          <p:cNvSpPr/>
          <p:nvPr/>
        </p:nvSpPr>
        <p:spPr>
          <a:xfrm>
            <a:off x="1005840" y="2331720"/>
            <a:ext cx="3154680" cy="2057400"/>
          </a:xfrm>
          <a:prstGeom prst="roundRect">
            <a:avLst/>
          </a:prstGeom>
          <a:solidFill>
            <a:srgbClr val="F2F6F9"/>
          </a:solidFill>
          <a:ln>
            <a:solidFill>
              <a:srgbClr val="295F9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1170432" y="2441448"/>
            <a:ext cx="2825496" cy="400110"/>
          </a:xfrm>
          <a:prstGeom prst="rect">
            <a:avLst/>
          </a:prstGeom>
          <a:noFill/>
        </p:spPr>
        <p:txBody>
          <a:bodyPr wrap="square" lIns="45720" rIns="45720">
            <a:spAutoFit/>
          </a:bodyPr>
          <a:lstStyle/>
          <a:p>
            <a:pPr algn="l">
              <a:defRPr sz="1800" b="1">
                <a:solidFill>
                  <a:srgbClr val="1A3E6E"/>
                </a:solidFill>
              </a:defRPr>
            </a:pPr>
            <a:r>
              <a:rPr sz="2000"/>
              <a:t>Profile</a:t>
            </a:r>
          </a:p>
        </p:txBody>
      </p:sp>
      <p:sp>
        <p:nvSpPr>
          <p:cNvPr id="19" name="TextBox 18"/>
          <p:cNvSpPr txBox="1"/>
          <p:nvPr/>
        </p:nvSpPr>
        <p:spPr>
          <a:xfrm>
            <a:off x="1170432" y="2834639"/>
            <a:ext cx="2825496" cy="1077218"/>
          </a:xfrm>
          <a:prstGeom prst="rect">
            <a:avLst/>
          </a:prstGeom>
          <a:noFill/>
        </p:spPr>
        <p:txBody>
          <a:bodyPr wrap="square" lIns="45720" rIns="45720">
            <a:spAutoFit/>
          </a:bodyPr>
          <a:lstStyle/>
          <a:p>
            <a:pPr algn="l">
              <a:defRPr sz="1400" b="0">
                <a:solidFill>
                  <a:srgbClr val="232D37"/>
                </a:solidFill>
              </a:defRPr>
            </a:pPr>
            <a:r>
              <a:rPr sz="1600" dirty="0"/>
              <a:t>Does your headline and About section reflect the work you want next — not only the job you had last?</a:t>
            </a:r>
          </a:p>
        </p:txBody>
      </p:sp>
      <p:sp>
        <p:nvSpPr>
          <p:cNvPr id="20" name="Rounded Rectangle 19"/>
          <p:cNvSpPr/>
          <p:nvPr/>
        </p:nvSpPr>
        <p:spPr>
          <a:xfrm>
            <a:off x="4526280" y="2331720"/>
            <a:ext cx="3154680" cy="2057400"/>
          </a:xfrm>
          <a:prstGeom prst="roundRect">
            <a:avLst/>
          </a:prstGeom>
          <a:solidFill>
            <a:srgbClr val="F2F6F9"/>
          </a:solidFill>
          <a:ln>
            <a:solidFill>
              <a:srgbClr val="295F9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p:cNvSpPr txBox="1"/>
          <p:nvPr/>
        </p:nvSpPr>
        <p:spPr>
          <a:xfrm>
            <a:off x="4690872" y="2441448"/>
            <a:ext cx="2825496" cy="400110"/>
          </a:xfrm>
          <a:prstGeom prst="rect">
            <a:avLst/>
          </a:prstGeom>
          <a:noFill/>
        </p:spPr>
        <p:txBody>
          <a:bodyPr wrap="square" lIns="45720" rIns="45720">
            <a:spAutoFit/>
          </a:bodyPr>
          <a:lstStyle/>
          <a:p>
            <a:pPr algn="l">
              <a:defRPr sz="1800" b="1">
                <a:solidFill>
                  <a:srgbClr val="1A3E6E"/>
                </a:solidFill>
              </a:defRPr>
            </a:pPr>
            <a:r>
              <a:rPr sz="2000"/>
              <a:t>Activity</a:t>
            </a:r>
          </a:p>
        </p:txBody>
      </p:sp>
      <p:sp>
        <p:nvSpPr>
          <p:cNvPr id="22" name="TextBox 21"/>
          <p:cNvSpPr txBox="1"/>
          <p:nvPr/>
        </p:nvSpPr>
        <p:spPr>
          <a:xfrm>
            <a:off x="4690872" y="2834639"/>
            <a:ext cx="2825496" cy="830997"/>
          </a:xfrm>
          <a:prstGeom prst="rect">
            <a:avLst/>
          </a:prstGeom>
          <a:noFill/>
        </p:spPr>
        <p:txBody>
          <a:bodyPr wrap="square" lIns="45720" rIns="45720">
            <a:spAutoFit/>
          </a:bodyPr>
          <a:lstStyle/>
          <a:p>
            <a:pPr algn="l">
              <a:defRPr sz="1400" b="0">
                <a:solidFill>
                  <a:srgbClr val="232D37"/>
                </a:solidFill>
              </a:defRPr>
            </a:pPr>
            <a:r>
              <a:rPr sz="1600" dirty="0"/>
              <a:t>Comment, share insights, and stay visible with people in your target field.</a:t>
            </a:r>
          </a:p>
        </p:txBody>
      </p:sp>
      <p:sp>
        <p:nvSpPr>
          <p:cNvPr id="23" name="Rounded Rectangle 22"/>
          <p:cNvSpPr/>
          <p:nvPr/>
        </p:nvSpPr>
        <p:spPr>
          <a:xfrm>
            <a:off x="8046720" y="2331720"/>
            <a:ext cx="3154680" cy="2057400"/>
          </a:xfrm>
          <a:prstGeom prst="roundRect">
            <a:avLst/>
          </a:prstGeom>
          <a:solidFill>
            <a:srgbClr val="F2F6F9"/>
          </a:solidFill>
          <a:ln>
            <a:solidFill>
              <a:srgbClr val="295F9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TextBox 23"/>
          <p:cNvSpPr txBox="1"/>
          <p:nvPr/>
        </p:nvSpPr>
        <p:spPr>
          <a:xfrm>
            <a:off x="8211312" y="2441448"/>
            <a:ext cx="2825496" cy="400110"/>
          </a:xfrm>
          <a:prstGeom prst="rect">
            <a:avLst/>
          </a:prstGeom>
          <a:noFill/>
        </p:spPr>
        <p:txBody>
          <a:bodyPr wrap="square" lIns="45720" rIns="45720">
            <a:spAutoFit/>
          </a:bodyPr>
          <a:lstStyle/>
          <a:p>
            <a:pPr algn="l">
              <a:defRPr sz="1800" b="1">
                <a:solidFill>
                  <a:srgbClr val="1A3E6E"/>
                </a:solidFill>
              </a:defRPr>
            </a:pPr>
            <a:r>
              <a:rPr sz="2000"/>
              <a:t>Connections</a:t>
            </a:r>
          </a:p>
        </p:txBody>
      </p:sp>
      <p:sp>
        <p:nvSpPr>
          <p:cNvPr id="25" name="TextBox 24"/>
          <p:cNvSpPr txBox="1"/>
          <p:nvPr/>
        </p:nvSpPr>
        <p:spPr>
          <a:xfrm>
            <a:off x="8211312" y="2834639"/>
            <a:ext cx="2825496" cy="1077218"/>
          </a:xfrm>
          <a:prstGeom prst="rect">
            <a:avLst/>
          </a:prstGeom>
          <a:noFill/>
        </p:spPr>
        <p:txBody>
          <a:bodyPr wrap="square" lIns="45720" rIns="45720">
            <a:spAutoFit/>
          </a:bodyPr>
          <a:lstStyle/>
          <a:p>
            <a:pPr algn="l">
              <a:defRPr sz="1400" b="0">
                <a:solidFill>
                  <a:srgbClr val="232D37"/>
                </a:solidFill>
              </a:defRPr>
            </a:pPr>
            <a:r>
              <a:rPr sz="1600" dirty="0"/>
              <a:t>Reconnect with former colleagues and build relationships with people in target companies and industries.</a:t>
            </a:r>
          </a:p>
        </p:txBody>
      </p:sp>
      <p:sp>
        <p:nvSpPr>
          <p:cNvPr id="26" name="TextBox 25"/>
          <p:cNvSpPr txBox="1"/>
          <p:nvPr/>
        </p:nvSpPr>
        <p:spPr>
          <a:xfrm>
            <a:off x="1280160" y="4983480"/>
            <a:ext cx="9601200" cy="523220"/>
          </a:xfrm>
          <a:prstGeom prst="rect">
            <a:avLst/>
          </a:prstGeom>
          <a:noFill/>
        </p:spPr>
        <p:txBody>
          <a:bodyPr wrap="square" lIns="45720" rIns="45720">
            <a:spAutoFit/>
          </a:bodyPr>
          <a:lstStyle/>
          <a:p>
            <a:pPr algn="ctr">
              <a:defRPr sz="2200" b="1">
                <a:solidFill>
                  <a:srgbClr val="F58A1F"/>
                </a:solidFill>
              </a:defRPr>
            </a:pPr>
            <a:r>
              <a:rPr sz="2800" dirty="0"/>
              <a:t>LinkedIn works best when it supports real relationships.</a:t>
            </a:r>
          </a:p>
        </p:txBody>
      </p:sp>
      <p:pic>
        <p:nvPicPr>
          <p:cNvPr id="6" name="Picture 5" descr="A close up of a logo&#10;&#10;AI-generated content may be incorrect.">
            <a:extLst>
              <a:ext uri="{FF2B5EF4-FFF2-40B4-BE49-F238E27FC236}">
                <a16:creationId xmlns:a16="http://schemas.microsoft.com/office/drawing/2014/main" id="{97FEC3C2-70BA-C6C6-1232-7CC8C5C21A4D}"/>
              </a:ext>
            </a:extLst>
          </p:cNvPr>
          <p:cNvPicPr>
            <a:picLocks noChangeAspect="1"/>
          </p:cNvPicPr>
          <p:nvPr/>
        </p:nvPicPr>
        <p:blipFill>
          <a:blip r:embed="rId5"/>
          <a:srcRect l="59660" r="18396" b="43797"/>
          <a:stretch>
            <a:fillRect/>
          </a:stretch>
        </p:blipFill>
        <p:spPr>
          <a:xfrm>
            <a:off x="1041990" y="484632"/>
            <a:ext cx="1329069" cy="950976"/>
          </a:xfrm>
          <a:prstGeom prst="rect">
            <a:avLst/>
          </a:prstGeom>
        </p:spPr>
      </p:pic>
      <p:sp>
        <p:nvSpPr>
          <p:cNvPr id="3" name="Rectangle 2">
            <a:extLst>
              <a:ext uri="{FF2B5EF4-FFF2-40B4-BE49-F238E27FC236}">
                <a16:creationId xmlns:a16="http://schemas.microsoft.com/office/drawing/2014/main" id="{5CD1602F-48E3-4EFF-FA3C-B82D74CAE4BE}"/>
              </a:ext>
            </a:extLst>
          </p:cNvPr>
          <p:cNvSpPr/>
          <p:nvPr/>
        </p:nvSpPr>
        <p:spPr>
          <a:xfrm>
            <a:off x="914400" y="1463040"/>
            <a:ext cx="2286000" cy="91440"/>
          </a:xfrm>
          <a:prstGeom prst="rect">
            <a:avLst/>
          </a:prstGeom>
          <a:solidFill>
            <a:srgbClr val="F58A1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TextBox 27">
            <a:extLst>
              <a:ext uri="{FF2B5EF4-FFF2-40B4-BE49-F238E27FC236}">
                <a16:creationId xmlns:a16="http://schemas.microsoft.com/office/drawing/2014/main" id="{D3F8B244-837E-ED0A-1C3D-5D05F8200023}"/>
              </a:ext>
            </a:extLst>
          </p:cNvPr>
          <p:cNvSpPr txBox="1"/>
          <p:nvPr/>
        </p:nvSpPr>
        <p:spPr>
          <a:xfrm>
            <a:off x="1881280" y="6542809"/>
            <a:ext cx="8494633" cy="246221"/>
          </a:xfrm>
          <a:prstGeom prst="rect">
            <a:avLst/>
          </a:prstGeom>
          <a:noFill/>
        </p:spPr>
        <p:txBody>
          <a:bodyPr wrap="none">
            <a:spAutoFit/>
          </a:bodyPr>
          <a:lstStyle/>
          <a:p>
            <a:pPr>
              <a:defRPr sz="1000">
                <a:solidFill>
                  <a:srgbClr val="295F91"/>
                </a:solidFill>
              </a:defRPr>
            </a:pPr>
            <a:r>
              <a:rPr lang="en-US" dirty="0"/>
              <a:t>Tom Gosche- </a:t>
            </a:r>
            <a:r>
              <a:rPr dirty="0"/>
              <a:t>The Networking Navigator </a:t>
            </a:r>
            <a:r>
              <a:rPr lang="en-US" dirty="0"/>
              <a:t>		</a:t>
            </a:r>
            <a:r>
              <a:rPr lang="en-US" dirty="0">
                <a:hlinkClick r:id="rId6"/>
              </a:rPr>
              <a:t>tom@thenetworkingnavigator.com</a:t>
            </a:r>
            <a:r>
              <a:rPr lang="en-US" dirty="0"/>
              <a:t>		 630-675-8971 	</a:t>
            </a:r>
            <a:r>
              <a:rPr lang="en-US" dirty="0">
                <a:hlinkClick r:id="rId7"/>
              </a:rPr>
              <a:t>www.thenetworkingnavigator.com</a:t>
            </a:r>
            <a:r>
              <a:rPr lang="en-US" dirty="0"/>
              <a:t>		</a:t>
            </a:r>
            <a:endParaRPr dirty="0"/>
          </a:p>
        </p:txBody>
      </p:sp>
    </p:spTree>
    <p:extLst>
      <p:ext uri="{BB962C8B-B14F-4D97-AF65-F5344CB8AC3E}">
        <p14:creationId xmlns:p14="http://schemas.microsoft.com/office/powerpoint/2010/main" val="3157110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a:extLst>
            <a:ext uri="{FF2B5EF4-FFF2-40B4-BE49-F238E27FC236}">
              <a16:creationId xmlns:a16="http://schemas.microsoft.com/office/drawing/2014/main" id="{C0C3B6A2-56DA-A7C3-BD9D-2A2240B8ADDA}"/>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83838E0F-7B8A-1A4A-03E1-8766E4168D17}"/>
              </a:ext>
            </a:extLst>
          </p:cNvPr>
          <p:cNvPicPr>
            <a:picLocks noChangeAspect="1"/>
          </p:cNvPicPr>
          <p:nvPr/>
        </p:nvPicPr>
        <p:blipFill>
          <a:blip r:embed="rId3"/>
          <a:stretch>
            <a:fillRect/>
          </a:stretch>
        </p:blipFill>
        <p:spPr>
          <a:xfrm>
            <a:off x="0" y="893"/>
            <a:ext cx="12188825" cy="6856214"/>
          </a:xfrm>
          <a:prstGeom prst="rect">
            <a:avLst/>
          </a:prstGeom>
        </p:spPr>
      </p:pic>
      <p:sp>
        <p:nvSpPr>
          <p:cNvPr id="3" name="Rectangle 2">
            <a:extLst>
              <a:ext uri="{FF2B5EF4-FFF2-40B4-BE49-F238E27FC236}">
                <a16:creationId xmlns:a16="http://schemas.microsoft.com/office/drawing/2014/main" id="{D904A2AF-4A87-C24A-E1CC-53C5614CDBF4}"/>
              </a:ext>
            </a:extLst>
          </p:cNvPr>
          <p:cNvSpPr/>
          <p:nvPr/>
        </p:nvSpPr>
        <p:spPr>
          <a:xfrm>
            <a:off x="914400" y="1463040"/>
            <a:ext cx="2286000" cy="91440"/>
          </a:xfrm>
          <a:prstGeom prst="rect">
            <a:avLst/>
          </a:prstGeom>
          <a:solidFill>
            <a:srgbClr val="F58A1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a:extLst>
              <a:ext uri="{FF2B5EF4-FFF2-40B4-BE49-F238E27FC236}">
                <a16:creationId xmlns:a16="http://schemas.microsoft.com/office/drawing/2014/main" id="{C775908C-9760-F81A-89E0-9FA2B21E44E4}"/>
              </a:ext>
            </a:extLst>
          </p:cNvPr>
          <p:cNvSpPr/>
          <p:nvPr/>
        </p:nvSpPr>
        <p:spPr>
          <a:xfrm>
            <a:off x="0" y="6492240"/>
            <a:ext cx="12188952" cy="365760"/>
          </a:xfrm>
          <a:prstGeom prst="rect">
            <a:avLst/>
          </a:prstGeom>
          <a:solidFill>
            <a:srgbClr val="FFFFFF"/>
          </a:solidFill>
          <a:ln w="12700">
            <a:solidFill>
              <a:srgbClr val="295F9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a:extLst>
              <a:ext uri="{FF2B5EF4-FFF2-40B4-BE49-F238E27FC236}">
                <a16:creationId xmlns:a16="http://schemas.microsoft.com/office/drawing/2014/main" id="{93B04B1C-73D9-D076-2C3C-9B884025B806}"/>
              </a:ext>
            </a:extLst>
          </p:cNvPr>
          <p:cNvSpPr txBox="1"/>
          <p:nvPr/>
        </p:nvSpPr>
        <p:spPr>
          <a:xfrm>
            <a:off x="11521440" y="6510528"/>
            <a:ext cx="548640" cy="320040"/>
          </a:xfrm>
          <a:prstGeom prst="rect">
            <a:avLst/>
          </a:prstGeom>
          <a:noFill/>
        </p:spPr>
        <p:txBody>
          <a:bodyPr wrap="none">
            <a:spAutoFit/>
          </a:bodyPr>
          <a:lstStyle/>
          <a:p>
            <a:pPr algn="r">
              <a:defRPr sz="1000">
                <a:solidFill>
                  <a:srgbClr val="295F91"/>
                </a:solidFill>
              </a:defRPr>
            </a:pPr>
            <a:r>
              <a:t>4</a:t>
            </a:r>
          </a:p>
        </p:txBody>
      </p:sp>
      <p:pic>
        <p:nvPicPr>
          <p:cNvPr id="10" name="Picture 9" descr="The Networking Navigator Logo with Tag.jpg">
            <a:extLst>
              <a:ext uri="{FF2B5EF4-FFF2-40B4-BE49-F238E27FC236}">
                <a16:creationId xmlns:a16="http://schemas.microsoft.com/office/drawing/2014/main" id="{1B12C66E-E636-2C32-6BEE-0CEE280F2A15}"/>
              </a:ext>
            </a:extLst>
          </p:cNvPr>
          <p:cNvPicPr>
            <a:picLocks noChangeAspect="1"/>
          </p:cNvPicPr>
          <p:nvPr/>
        </p:nvPicPr>
        <p:blipFill>
          <a:blip r:embed="rId4"/>
          <a:stretch>
            <a:fillRect/>
          </a:stretch>
        </p:blipFill>
        <p:spPr>
          <a:xfrm>
            <a:off x="10515600" y="6419088"/>
            <a:ext cx="1467277" cy="411480"/>
          </a:xfrm>
          <a:prstGeom prst="rect">
            <a:avLst/>
          </a:prstGeom>
        </p:spPr>
      </p:pic>
      <p:pic>
        <p:nvPicPr>
          <p:cNvPr id="6" name="Picture 5" descr="A close up of a logo&#10;&#10;AI-generated content may be incorrect.">
            <a:extLst>
              <a:ext uri="{FF2B5EF4-FFF2-40B4-BE49-F238E27FC236}">
                <a16:creationId xmlns:a16="http://schemas.microsoft.com/office/drawing/2014/main" id="{1C4BC99E-E545-F05C-5360-BFDB2F47D186}"/>
              </a:ext>
            </a:extLst>
          </p:cNvPr>
          <p:cNvPicPr>
            <a:picLocks noChangeAspect="1"/>
          </p:cNvPicPr>
          <p:nvPr/>
        </p:nvPicPr>
        <p:blipFill>
          <a:blip r:embed="rId5"/>
          <a:srcRect l="59660" r="18396" b="43797"/>
          <a:stretch>
            <a:fillRect/>
          </a:stretch>
        </p:blipFill>
        <p:spPr>
          <a:xfrm>
            <a:off x="1041990" y="484632"/>
            <a:ext cx="1329069" cy="950976"/>
          </a:xfrm>
          <a:prstGeom prst="rect">
            <a:avLst/>
          </a:prstGeom>
        </p:spPr>
      </p:pic>
      <p:sp>
        <p:nvSpPr>
          <p:cNvPr id="14" name="TextBox 13"/>
          <p:cNvSpPr txBox="1"/>
          <p:nvPr/>
        </p:nvSpPr>
        <p:spPr>
          <a:xfrm>
            <a:off x="2971800" y="384048"/>
            <a:ext cx="5125890" cy="584775"/>
          </a:xfrm>
          <a:prstGeom prst="rect">
            <a:avLst/>
          </a:prstGeom>
          <a:noFill/>
        </p:spPr>
        <p:txBody>
          <a:bodyPr wrap="none">
            <a:spAutoFit/>
          </a:bodyPr>
          <a:lstStyle/>
          <a:p>
            <a:pPr>
              <a:defRPr sz="2800" b="1">
                <a:solidFill>
                  <a:srgbClr val="1A3E6E"/>
                </a:solidFill>
              </a:defRPr>
            </a:pPr>
            <a:r>
              <a:rPr sz="3200" dirty="0"/>
              <a:t>Your Networking Energy Plan</a:t>
            </a:r>
          </a:p>
        </p:txBody>
      </p:sp>
      <p:sp>
        <p:nvSpPr>
          <p:cNvPr id="15" name="TextBox 14"/>
          <p:cNvSpPr txBox="1"/>
          <p:nvPr/>
        </p:nvSpPr>
        <p:spPr>
          <a:xfrm>
            <a:off x="1188720" y="1239721"/>
            <a:ext cx="10332720" cy="523220"/>
          </a:xfrm>
          <a:prstGeom prst="rect">
            <a:avLst/>
          </a:prstGeom>
          <a:noFill/>
        </p:spPr>
        <p:txBody>
          <a:bodyPr wrap="square" lIns="45720" rIns="45720">
            <a:spAutoFit/>
          </a:bodyPr>
          <a:lstStyle/>
          <a:p>
            <a:pPr algn="ctr">
              <a:defRPr sz="2400" b="1">
                <a:solidFill>
                  <a:srgbClr val="1A3E6E"/>
                </a:solidFill>
              </a:defRPr>
            </a:pPr>
            <a:r>
              <a:rPr dirty="0"/>
              <a:t>Choose 2–3 </a:t>
            </a:r>
            <a:r>
              <a:rPr sz="2800" dirty="0"/>
              <a:t>sustainable</a:t>
            </a:r>
            <a:r>
              <a:rPr dirty="0"/>
              <a:t> actions each month.</a:t>
            </a:r>
          </a:p>
        </p:txBody>
      </p:sp>
      <p:sp>
        <p:nvSpPr>
          <p:cNvPr id="16" name="Rounded Rectangle 15"/>
          <p:cNvSpPr/>
          <p:nvPr/>
        </p:nvSpPr>
        <p:spPr>
          <a:xfrm>
            <a:off x="1005840" y="2240280"/>
            <a:ext cx="3154680" cy="2331720"/>
          </a:xfrm>
          <a:prstGeom prst="roundRect">
            <a:avLst/>
          </a:prstGeom>
          <a:solidFill>
            <a:srgbClr val="F2F6F9"/>
          </a:solidFill>
          <a:ln>
            <a:solidFill>
              <a:srgbClr val="295F9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1170432" y="2350008"/>
            <a:ext cx="2825496" cy="400110"/>
          </a:xfrm>
          <a:prstGeom prst="rect">
            <a:avLst/>
          </a:prstGeom>
          <a:noFill/>
        </p:spPr>
        <p:txBody>
          <a:bodyPr wrap="square" lIns="45720" rIns="45720">
            <a:spAutoFit/>
          </a:bodyPr>
          <a:lstStyle/>
          <a:p>
            <a:pPr algn="l">
              <a:defRPr sz="1800" b="1">
                <a:solidFill>
                  <a:srgbClr val="1A3E6E"/>
                </a:solidFill>
              </a:defRPr>
            </a:pPr>
            <a:r>
              <a:rPr sz="2000"/>
              <a:t>Visibility</a:t>
            </a:r>
          </a:p>
        </p:txBody>
      </p:sp>
      <p:sp>
        <p:nvSpPr>
          <p:cNvPr id="18" name="TextBox 17"/>
          <p:cNvSpPr txBox="1"/>
          <p:nvPr/>
        </p:nvSpPr>
        <p:spPr>
          <a:xfrm>
            <a:off x="1170432" y="2743200"/>
            <a:ext cx="2825496" cy="1077218"/>
          </a:xfrm>
          <a:prstGeom prst="rect">
            <a:avLst/>
          </a:prstGeom>
          <a:noFill/>
        </p:spPr>
        <p:txBody>
          <a:bodyPr wrap="square" lIns="45720" rIns="45720">
            <a:spAutoFit/>
          </a:bodyPr>
          <a:lstStyle/>
          <a:p>
            <a:pPr algn="l">
              <a:defRPr sz="1400" b="0">
                <a:solidFill>
                  <a:srgbClr val="232D37"/>
                </a:solidFill>
              </a:defRPr>
            </a:pPr>
            <a:r>
              <a:rPr sz="1600" dirty="0"/>
              <a:t>Update LinkedIn.</a:t>
            </a:r>
            <a:br>
              <a:rPr sz="1600" dirty="0"/>
            </a:br>
            <a:r>
              <a:rPr sz="1600" dirty="0"/>
              <a:t>Post or comment regularly.</a:t>
            </a:r>
            <a:br>
              <a:rPr sz="1600" dirty="0"/>
            </a:br>
            <a:r>
              <a:rPr sz="1600" dirty="0"/>
              <a:t>Attend one targeted event.</a:t>
            </a:r>
            <a:br>
              <a:rPr sz="1600" dirty="0"/>
            </a:br>
            <a:r>
              <a:rPr sz="1600" dirty="0"/>
              <a:t>Share your expertise.</a:t>
            </a:r>
          </a:p>
        </p:txBody>
      </p:sp>
      <p:sp>
        <p:nvSpPr>
          <p:cNvPr id="19" name="Rounded Rectangle 18"/>
          <p:cNvSpPr/>
          <p:nvPr/>
        </p:nvSpPr>
        <p:spPr>
          <a:xfrm>
            <a:off x="4526280" y="2240280"/>
            <a:ext cx="3154680" cy="2331720"/>
          </a:xfrm>
          <a:prstGeom prst="roundRect">
            <a:avLst/>
          </a:prstGeom>
          <a:solidFill>
            <a:srgbClr val="F2F6F9"/>
          </a:solidFill>
          <a:ln>
            <a:solidFill>
              <a:srgbClr val="295F9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4690872" y="2350008"/>
            <a:ext cx="2825496" cy="400110"/>
          </a:xfrm>
          <a:prstGeom prst="rect">
            <a:avLst/>
          </a:prstGeom>
          <a:noFill/>
        </p:spPr>
        <p:txBody>
          <a:bodyPr wrap="square" lIns="45720" rIns="45720">
            <a:spAutoFit/>
          </a:bodyPr>
          <a:lstStyle/>
          <a:p>
            <a:pPr algn="l">
              <a:defRPr sz="1800" b="1">
                <a:solidFill>
                  <a:srgbClr val="1A3E6E"/>
                </a:solidFill>
              </a:defRPr>
            </a:pPr>
            <a:r>
              <a:rPr sz="2000"/>
              <a:t>Relationships</a:t>
            </a:r>
          </a:p>
        </p:txBody>
      </p:sp>
      <p:sp>
        <p:nvSpPr>
          <p:cNvPr id="21" name="TextBox 20"/>
          <p:cNvSpPr txBox="1"/>
          <p:nvPr/>
        </p:nvSpPr>
        <p:spPr>
          <a:xfrm>
            <a:off x="4690872" y="2743200"/>
            <a:ext cx="2825496" cy="1323439"/>
          </a:xfrm>
          <a:prstGeom prst="rect">
            <a:avLst/>
          </a:prstGeom>
          <a:noFill/>
        </p:spPr>
        <p:txBody>
          <a:bodyPr wrap="square" lIns="45720" rIns="45720">
            <a:spAutoFit/>
          </a:bodyPr>
          <a:lstStyle/>
          <a:p>
            <a:pPr algn="l">
              <a:defRPr sz="1400" b="0">
                <a:solidFill>
                  <a:srgbClr val="232D37"/>
                </a:solidFill>
              </a:defRPr>
            </a:pPr>
            <a:r>
              <a:rPr sz="1600"/>
              <a:t>Schedule coffees.</a:t>
            </a:r>
            <a:br>
              <a:rPr sz="1600"/>
            </a:br>
            <a:r>
              <a:rPr sz="1600"/>
              <a:t>Reconnect with former colleagues.</a:t>
            </a:r>
            <a:br>
              <a:rPr sz="1600"/>
            </a:br>
            <a:r>
              <a:rPr sz="1600"/>
              <a:t>Ask for feedback.</a:t>
            </a:r>
            <a:br>
              <a:rPr sz="1600"/>
            </a:br>
            <a:r>
              <a:rPr sz="1600"/>
              <a:t>Make introductions.</a:t>
            </a:r>
          </a:p>
        </p:txBody>
      </p:sp>
      <p:sp>
        <p:nvSpPr>
          <p:cNvPr id="22" name="Rounded Rectangle 21"/>
          <p:cNvSpPr/>
          <p:nvPr/>
        </p:nvSpPr>
        <p:spPr>
          <a:xfrm>
            <a:off x="8046720" y="2240280"/>
            <a:ext cx="3154680" cy="2331720"/>
          </a:xfrm>
          <a:prstGeom prst="roundRect">
            <a:avLst/>
          </a:prstGeom>
          <a:solidFill>
            <a:srgbClr val="F2F6F9"/>
          </a:solidFill>
          <a:ln>
            <a:solidFill>
              <a:srgbClr val="295F9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TextBox 22"/>
          <p:cNvSpPr txBox="1"/>
          <p:nvPr/>
        </p:nvSpPr>
        <p:spPr>
          <a:xfrm>
            <a:off x="8211312" y="2350008"/>
            <a:ext cx="2825496" cy="400110"/>
          </a:xfrm>
          <a:prstGeom prst="rect">
            <a:avLst/>
          </a:prstGeom>
          <a:noFill/>
        </p:spPr>
        <p:txBody>
          <a:bodyPr wrap="square" lIns="45720" rIns="45720">
            <a:spAutoFit/>
          </a:bodyPr>
          <a:lstStyle/>
          <a:p>
            <a:pPr algn="l">
              <a:defRPr sz="1800" b="1">
                <a:solidFill>
                  <a:srgbClr val="1A3E6E"/>
                </a:solidFill>
              </a:defRPr>
            </a:pPr>
            <a:r>
              <a:rPr sz="2000"/>
              <a:t>Recharge &amp; Growth</a:t>
            </a:r>
          </a:p>
        </p:txBody>
      </p:sp>
      <p:sp>
        <p:nvSpPr>
          <p:cNvPr id="24" name="TextBox 23"/>
          <p:cNvSpPr txBox="1"/>
          <p:nvPr/>
        </p:nvSpPr>
        <p:spPr>
          <a:xfrm>
            <a:off x="8211312" y="2743200"/>
            <a:ext cx="2825496" cy="1077218"/>
          </a:xfrm>
          <a:prstGeom prst="rect">
            <a:avLst/>
          </a:prstGeom>
          <a:noFill/>
        </p:spPr>
        <p:txBody>
          <a:bodyPr wrap="square" lIns="45720" rIns="45720">
            <a:spAutoFit/>
          </a:bodyPr>
          <a:lstStyle/>
          <a:p>
            <a:pPr algn="l">
              <a:defRPr sz="1400" b="0">
                <a:solidFill>
                  <a:srgbClr val="232D37"/>
                </a:solidFill>
              </a:defRPr>
            </a:pPr>
            <a:r>
              <a:rPr sz="1600"/>
              <a:t>Protect thinking time.</a:t>
            </a:r>
            <a:br>
              <a:rPr sz="1600"/>
            </a:br>
            <a:r>
              <a:rPr sz="1600"/>
              <a:t>Learn a relevant skill.</a:t>
            </a:r>
            <a:br>
              <a:rPr sz="1600"/>
            </a:br>
            <a:r>
              <a:rPr sz="1600"/>
              <a:t>Volunteer strategically.</a:t>
            </a:r>
            <a:br>
              <a:rPr sz="1600"/>
            </a:br>
            <a:r>
              <a:rPr sz="1600"/>
              <a:t>Celebrate progress.</a:t>
            </a:r>
          </a:p>
        </p:txBody>
      </p:sp>
      <p:sp>
        <p:nvSpPr>
          <p:cNvPr id="25" name="TextBox 24"/>
          <p:cNvSpPr txBox="1"/>
          <p:nvPr/>
        </p:nvSpPr>
        <p:spPr>
          <a:xfrm>
            <a:off x="1463040" y="5074920"/>
            <a:ext cx="9326880" cy="523220"/>
          </a:xfrm>
          <a:prstGeom prst="rect">
            <a:avLst/>
          </a:prstGeom>
          <a:noFill/>
        </p:spPr>
        <p:txBody>
          <a:bodyPr wrap="square" lIns="45720" rIns="45720">
            <a:spAutoFit/>
          </a:bodyPr>
          <a:lstStyle/>
          <a:p>
            <a:pPr algn="ctr">
              <a:defRPr sz="2200" b="1">
                <a:solidFill>
                  <a:srgbClr val="295F91"/>
                </a:solidFill>
              </a:defRPr>
            </a:pPr>
            <a:r>
              <a:rPr sz="2800" dirty="0"/>
              <a:t>Consistency beats intensity. Build a rhythm you can maintain.</a:t>
            </a:r>
          </a:p>
        </p:txBody>
      </p:sp>
      <p:sp>
        <p:nvSpPr>
          <p:cNvPr id="27" name="TextBox 26">
            <a:extLst>
              <a:ext uri="{FF2B5EF4-FFF2-40B4-BE49-F238E27FC236}">
                <a16:creationId xmlns:a16="http://schemas.microsoft.com/office/drawing/2014/main" id="{6A89A614-2E03-CF4D-44BD-28530AE2F6AD}"/>
              </a:ext>
            </a:extLst>
          </p:cNvPr>
          <p:cNvSpPr txBox="1"/>
          <p:nvPr/>
        </p:nvSpPr>
        <p:spPr>
          <a:xfrm>
            <a:off x="1881280" y="6542809"/>
            <a:ext cx="8494633" cy="246221"/>
          </a:xfrm>
          <a:prstGeom prst="rect">
            <a:avLst/>
          </a:prstGeom>
          <a:noFill/>
        </p:spPr>
        <p:txBody>
          <a:bodyPr wrap="none">
            <a:spAutoFit/>
          </a:bodyPr>
          <a:lstStyle/>
          <a:p>
            <a:pPr>
              <a:defRPr sz="1000">
                <a:solidFill>
                  <a:srgbClr val="295F91"/>
                </a:solidFill>
              </a:defRPr>
            </a:pPr>
            <a:r>
              <a:rPr lang="en-US" dirty="0"/>
              <a:t>Tom Gosche- </a:t>
            </a:r>
            <a:r>
              <a:rPr dirty="0"/>
              <a:t>The Networking Navigator </a:t>
            </a:r>
            <a:r>
              <a:rPr lang="en-US" dirty="0"/>
              <a:t>		</a:t>
            </a:r>
            <a:r>
              <a:rPr lang="en-US" dirty="0">
                <a:hlinkClick r:id="rId6"/>
              </a:rPr>
              <a:t>tom@thenetworkingnavigator.com</a:t>
            </a:r>
            <a:r>
              <a:rPr lang="en-US" dirty="0"/>
              <a:t>		 630-675-8971 	</a:t>
            </a:r>
            <a:r>
              <a:rPr lang="en-US" dirty="0">
                <a:hlinkClick r:id="rId7"/>
              </a:rPr>
              <a:t>www.thenetworkingnavigator.com</a:t>
            </a:r>
            <a:r>
              <a:rPr lang="en-US" dirty="0"/>
              <a:t>		</a:t>
            </a:r>
            <a:endParaRPr dirty="0"/>
          </a:p>
        </p:txBody>
      </p:sp>
    </p:spTree>
    <p:extLst>
      <p:ext uri="{BB962C8B-B14F-4D97-AF65-F5344CB8AC3E}">
        <p14:creationId xmlns:p14="http://schemas.microsoft.com/office/powerpoint/2010/main" val="37120877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a:extLst>
            <a:ext uri="{FF2B5EF4-FFF2-40B4-BE49-F238E27FC236}">
              <a16:creationId xmlns:a16="http://schemas.microsoft.com/office/drawing/2014/main" id="{BA7D16E0-05A1-0C4B-BCE7-919A3AB9B257}"/>
            </a:ext>
          </a:extLst>
        </p:cNvPr>
        <p:cNvGrpSpPr/>
        <p:nvPr/>
      </p:nvGrpSpPr>
      <p:grpSpPr>
        <a:xfrm>
          <a:off x="0" y="0"/>
          <a:ext cx="0" cy="0"/>
          <a:chOff x="0" y="0"/>
          <a:chExt cx="0" cy="0"/>
        </a:xfrm>
      </p:grpSpPr>
      <p:pic>
        <p:nvPicPr>
          <p:cNvPr id="18" name="Picture 17">
            <a:extLst>
              <a:ext uri="{FF2B5EF4-FFF2-40B4-BE49-F238E27FC236}">
                <a16:creationId xmlns:a16="http://schemas.microsoft.com/office/drawing/2014/main" id="{959FDECA-2D70-AC1B-AE48-63ACA10CB85E}"/>
              </a:ext>
            </a:extLst>
          </p:cNvPr>
          <p:cNvPicPr>
            <a:picLocks noChangeAspect="1"/>
          </p:cNvPicPr>
          <p:nvPr/>
        </p:nvPicPr>
        <p:blipFill>
          <a:blip r:embed="rId3"/>
          <a:stretch>
            <a:fillRect/>
          </a:stretch>
        </p:blipFill>
        <p:spPr>
          <a:xfrm>
            <a:off x="0" y="893"/>
            <a:ext cx="12188825" cy="6856214"/>
          </a:xfrm>
          <a:prstGeom prst="rect">
            <a:avLst/>
          </a:prstGeom>
        </p:spPr>
      </p:pic>
      <p:sp>
        <p:nvSpPr>
          <p:cNvPr id="3" name="Rectangle 2">
            <a:extLst>
              <a:ext uri="{FF2B5EF4-FFF2-40B4-BE49-F238E27FC236}">
                <a16:creationId xmlns:a16="http://schemas.microsoft.com/office/drawing/2014/main" id="{C85556BC-33B0-86E6-1D38-DC930CCAD92E}"/>
              </a:ext>
            </a:extLst>
          </p:cNvPr>
          <p:cNvSpPr/>
          <p:nvPr/>
        </p:nvSpPr>
        <p:spPr>
          <a:xfrm>
            <a:off x="914400" y="1463040"/>
            <a:ext cx="2286000" cy="91440"/>
          </a:xfrm>
          <a:prstGeom prst="rect">
            <a:avLst/>
          </a:prstGeom>
          <a:solidFill>
            <a:srgbClr val="F58A1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ounded Rectangle 4">
            <a:extLst>
              <a:ext uri="{FF2B5EF4-FFF2-40B4-BE49-F238E27FC236}">
                <a16:creationId xmlns:a16="http://schemas.microsoft.com/office/drawing/2014/main" id="{C2785E12-7F16-C274-2AB9-15ABB2EAFD7A}"/>
              </a:ext>
            </a:extLst>
          </p:cNvPr>
          <p:cNvSpPr/>
          <p:nvPr/>
        </p:nvSpPr>
        <p:spPr>
          <a:xfrm>
            <a:off x="240133" y="1994668"/>
            <a:ext cx="11708557" cy="4246644"/>
          </a:xfrm>
          <a:prstGeom prst="roundRect">
            <a:avLst/>
          </a:prstGeom>
          <a:solidFill>
            <a:srgbClr val="FFFFFF"/>
          </a:solidFill>
          <a:ln w="12700">
            <a:solidFill>
              <a:srgbClr val="295F91"/>
            </a:solidFill>
          </a:ln>
        </p:spPr>
        <p:style>
          <a:lnRef idx="1">
            <a:schemeClr val="accent1"/>
          </a:lnRef>
          <a:fillRef idx="3">
            <a:schemeClr val="accent1"/>
          </a:fillRef>
          <a:effectRef idx="2">
            <a:schemeClr val="accent1"/>
          </a:effectRef>
          <a:fontRef idx="minor">
            <a:schemeClr val="lt1"/>
          </a:fontRef>
        </p:style>
        <p:txBody>
          <a:bodyPr rtlCol="0" anchor="ctr"/>
          <a:lstStyle/>
          <a:p>
            <a:pPr marL="457200" marR="0" lvl="0" indent="-4572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sz="2000">
                <a:solidFill>
                  <a:srgbClr val="295F91"/>
                </a:solidFill>
              </a:defRPr>
            </a:pPr>
            <a:r>
              <a:rPr kumimoji="0" lang="en-US" sz="3200" b="0" i="0" u="none" strike="noStrike" kern="1200" cap="none" spc="0" normalizeH="0" baseline="0" noProof="0" dirty="0">
                <a:ln>
                  <a:noFill/>
                </a:ln>
                <a:solidFill>
                  <a:srgbClr val="295F91"/>
                </a:solidFill>
                <a:effectLst/>
                <a:uLnTx/>
                <a:uFillTx/>
                <a:latin typeface="Calibri"/>
                <a:ea typeface="+mn-ea"/>
                <a:cs typeface="+mn-cs"/>
              </a:rPr>
              <a:t>What do people say about me when I’m not in the room?</a:t>
            </a:r>
          </a:p>
          <a:p>
            <a:pPr marL="457200" marR="0" lvl="0" indent="-4572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sz="2000">
                <a:solidFill>
                  <a:srgbClr val="295F91"/>
                </a:solidFill>
              </a:defRPr>
            </a:pPr>
            <a:r>
              <a:rPr kumimoji="0" lang="en-US" sz="3200" b="0" i="0" u="none" strike="noStrike" kern="1200" cap="none" spc="0" normalizeH="0" baseline="0" noProof="0" dirty="0">
                <a:ln>
                  <a:noFill/>
                </a:ln>
                <a:solidFill>
                  <a:srgbClr val="295F91"/>
                </a:solidFill>
                <a:effectLst/>
                <a:uLnTx/>
                <a:uFillTx/>
                <a:latin typeface="Calibri"/>
                <a:ea typeface="+mn-ea"/>
                <a:cs typeface="+mn-cs"/>
              </a:rPr>
              <a:t>What feedback have I heard most often about my approach?</a:t>
            </a:r>
          </a:p>
          <a:p>
            <a:pPr marL="457200" marR="0" lvl="0" indent="-4572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sz="2000">
                <a:solidFill>
                  <a:srgbClr val="295F91"/>
                </a:solidFill>
              </a:defRPr>
            </a:pPr>
            <a:r>
              <a:rPr kumimoji="0" lang="en-US" sz="3200" b="0" i="0" u="none" strike="noStrike" kern="1200" cap="none" spc="0" normalizeH="0" baseline="0" noProof="0" dirty="0">
                <a:ln>
                  <a:noFill/>
                </a:ln>
                <a:solidFill>
                  <a:srgbClr val="295F91"/>
                </a:solidFill>
                <a:effectLst/>
                <a:uLnTx/>
                <a:uFillTx/>
                <a:latin typeface="Calibri"/>
                <a:ea typeface="+mn-ea"/>
                <a:cs typeface="+mn-cs"/>
              </a:rPr>
              <a:t>What impression do I want to leave after every conversation or interview?</a:t>
            </a:r>
          </a:p>
        </p:txBody>
      </p:sp>
      <p:sp>
        <p:nvSpPr>
          <p:cNvPr id="7" name="Rectangle 6">
            <a:extLst>
              <a:ext uri="{FF2B5EF4-FFF2-40B4-BE49-F238E27FC236}">
                <a16:creationId xmlns:a16="http://schemas.microsoft.com/office/drawing/2014/main" id="{C53AD8B9-D8F5-DF14-2E3A-4D1BF16E529B}"/>
              </a:ext>
            </a:extLst>
          </p:cNvPr>
          <p:cNvSpPr/>
          <p:nvPr/>
        </p:nvSpPr>
        <p:spPr>
          <a:xfrm>
            <a:off x="0" y="6492240"/>
            <a:ext cx="12188952" cy="365760"/>
          </a:xfrm>
          <a:prstGeom prst="rect">
            <a:avLst/>
          </a:prstGeom>
          <a:solidFill>
            <a:srgbClr val="FFFFFF"/>
          </a:solidFill>
          <a:ln w="12700">
            <a:solidFill>
              <a:srgbClr val="295F9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a:extLst>
              <a:ext uri="{FF2B5EF4-FFF2-40B4-BE49-F238E27FC236}">
                <a16:creationId xmlns:a16="http://schemas.microsoft.com/office/drawing/2014/main" id="{DBCDF1EB-918E-9E36-C137-36A7212559E5}"/>
              </a:ext>
            </a:extLst>
          </p:cNvPr>
          <p:cNvSpPr txBox="1"/>
          <p:nvPr/>
        </p:nvSpPr>
        <p:spPr>
          <a:xfrm>
            <a:off x="11521440" y="6510528"/>
            <a:ext cx="548640" cy="320040"/>
          </a:xfrm>
          <a:prstGeom prst="rect">
            <a:avLst/>
          </a:prstGeom>
          <a:noFill/>
        </p:spPr>
        <p:txBody>
          <a:bodyPr wrap="none">
            <a:spAutoFit/>
          </a:bodyPr>
          <a:lstStyle/>
          <a:p>
            <a:pPr algn="r">
              <a:defRPr sz="1000">
                <a:solidFill>
                  <a:srgbClr val="295F91"/>
                </a:solidFill>
              </a:defRPr>
            </a:pPr>
            <a:r>
              <a:t>4</a:t>
            </a:r>
          </a:p>
        </p:txBody>
      </p:sp>
      <p:pic>
        <p:nvPicPr>
          <p:cNvPr id="10" name="Picture 9" descr="The Networking Navigator Logo with Tag.jpg">
            <a:extLst>
              <a:ext uri="{FF2B5EF4-FFF2-40B4-BE49-F238E27FC236}">
                <a16:creationId xmlns:a16="http://schemas.microsoft.com/office/drawing/2014/main" id="{EA6F9496-FE3E-542A-2A1C-47BA042C8218}"/>
              </a:ext>
            </a:extLst>
          </p:cNvPr>
          <p:cNvPicPr>
            <a:picLocks noChangeAspect="1"/>
          </p:cNvPicPr>
          <p:nvPr/>
        </p:nvPicPr>
        <p:blipFill>
          <a:blip r:embed="rId4"/>
          <a:stretch>
            <a:fillRect/>
          </a:stretch>
        </p:blipFill>
        <p:spPr>
          <a:xfrm>
            <a:off x="10515600" y="6419088"/>
            <a:ext cx="1467277" cy="411480"/>
          </a:xfrm>
          <a:prstGeom prst="rect">
            <a:avLst/>
          </a:prstGeom>
        </p:spPr>
      </p:pic>
      <p:sp>
        <p:nvSpPr>
          <p:cNvPr id="4" name="TextBox 3">
            <a:extLst>
              <a:ext uri="{FF2B5EF4-FFF2-40B4-BE49-F238E27FC236}">
                <a16:creationId xmlns:a16="http://schemas.microsoft.com/office/drawing/2014/main" id="{E1D0FA64-8894-534C-DFE7-7A46502BA96B}"/>
              </a:ext>
            </a:extLst>
          </p:cNvPr>
          <p:cNvSpPr txBox="1"/>
          <p:nvPr/>
        </p:nvSpPr>
        <p:spPr>
          <a:xfrm>
            <a:off x="2281746" y="332886"/>
            <a:ext cx="9666943" cy="1692771"/>
          </a:xfrm>
          <a:prstGeom prst="rect">
            <a:avLst/>
          </a:prstGeom>
          <a:noFill/>
        </p:spPr>
        <p:txBody>
          <a:bodyPr wrap="square">
            <a:spAutoFit/>
          </a:bodyPr>
          <a:lstStyle/>
          <a:p>
            <a:pPr>
              <a:defRPr sz="3400" b="1">
                <a:solidFill>
                  <a:srgbClr val="1A3E6E"/>
                </a:solidFill>
              </a:defRPr>
            </a:pPr>
            <a:r>
              <a:rPr lang="en-US" sz="7200" dirty="0"/>
              <a:t>Differentiate-</a:t>
            </a:r>
          </a:p>
          <a:p>
            <a:pPr algn="r">
              <a:defRPr sz="3400" b="1">
                <a:solidFill>
                  <a:srgbClr val="1A3E6E"/>
                </a:solidFill>
              </a:defRPr>
            </a:pPr>
            <a:r>
              <a:rPr lang="en-US" sz="3200" dirty="0"/>
              <a:t>Define What Makes You Memorable</a:t>
            </a:r>
          </a:p>
        </p:txBody>
      </p:sp>
      <p:pic>
        <p:nvPicPr>
          <p:cNvPr id="6" name="Picture 5" descr="A close up of a logo&#10;&#10;AI-generated content may be incorrect.">
            <a:extLst>
              <a:ext uri="{FF2B5EF4-FFF2-40B4-BE49-F238E27FC236}">
                <a16:creationId xmlns:a16="http://schemas.microsoft.com/office/drawing/2014/main" id="{B126A544-400A-A250-D63C-2DB09030B1C0}"/>
              </a:ext>
            </a:extLst>
          </p:cNvPr>
          <p:cNvPicPr>
            <a:picLocks noChangeAspect="1"/>
          </p:cNvPicPr>
          <p:nvPr/>
        </p:nvPicPr>
        <p:blipFill>
          <a:blip r:embed="rId5"/>
          <a:srcRect l="81780" t="-6203" r="-3724" b="50000"/>
          <a:stretch>
            <a:fillRect/>
          </a:stretch>
        </p:blipFill>
        <p:spPr>
          <a:xfrm>
            <a:off x="1041990" y="484632"/>
            <a:ext cx="1329069" cy="950976"/>
          </a:xfrm>
          <a:prstGeom prst="rect">
            <a:avLst/>
          </a:prstGeom>
        </p:spPr>
      </p:pic>
      <p:sp>
        <p:nvSpPr>
          <p:cNvPr id="15" name="TextBox 14"/>
          <p:cNvSpPr txBox="1"/>
          <p:nvPr/>
        </p:nvSpPr>
        <p:spPr>
          <a:xfrm>
            <a:off x="804541" y="2142296"/>
            <a:ext cx="10579739" cy="461665"/>
          </a:xfrm>
          <a:prstGeom prst="rect">
            <a:avLst/>
          </a:prstGeom>
          <a:noFill/>
        </p:spPr>
        <p:txBody>
          <a:bodyPr wrap="square" lIns="45720" rIns="45720">
            <a:spAutoFit/>
          </a:bodyPr>
          <a:lstStyle/>
          <a:p>
            <a:pPr algn="ctr">
              <a:defRPr sz="2200" b="1">
                <a:solidFill>
                  <a:srgbClr val="1A3E6E"/>
                </a:solidFill>
              </a:defRPr>
            </a:pPr>
            <a:r>
              <a:rPr sz="2400" dirty="0"/>
              <a:t>Your differentiation is your unique mix of strengths, experience, style, and results.</a:t>
            </a:r>
          </a:p>
        </p:txBody>
      </p:sp>
      <p:sp>
        <p:nvSpPr>
          <p:cNvPr id="17" name="TextBox 16"/>
          <p:cNvSpPr txBox="1"/>
          <p:nvPr/>
        </p:nvSpPr>
        <p:spPr>
          <a:xfrm>
            <a:off x="1041990" y="5766611"/>
            <a:ext cx="10342290" cy="400110"/>
          </a:xfrm>
          <a:prstGeom prst="rect">
            <a:avLst/>
          </a:prstGeom>
          <a:noFill/>
        </p:spPr>
        <p:txBody>
          <a:bodyPr wrap="square" lIns="45720" rIns="45720">
            <a:spAutoFit/>
          </a:bodyPr>
          <a:lstStyle/>
          <a:p>
            <a:pPr algn="ctr">
              <a:defRPr sz="1800" b="1">
                <a:solidFill>
                  <a:srgbClr val="295F91"/>
                </a:solidFill>
              </a:defRPr>
            </a:pPr>
            <a:r>
              <a:rPr sz="2000"/>
              <a:t>Think: What is the one sentence you want people to remember — and repeat — about you?</a:t>
            </a:r>
          </a:p>
        </p:txBody>
      </p:sp>
      <p:sp>
        <p:nvSpPr>
          <p:cNvPr id="20" name="TextBox 19">
            <a:extLst>
              <a:ext uri="{FF2B5EF4-FFF2-40B4-BE49-F238E27FC236}">
                <a16:creationId xmlns:a16="http://schemas.microsoft.com/office/drawing/2014/main" id="{7C579F56-338F-3DC7-A204-2A97DF6E7D0A}"/>
              </a:ext>
            </a:extLst>
          </p:cNvPr>
          <p:cNvSpPr txBox="1"/>
          <p:nvPr/>
        </p:nvSpPr>
        <p:spPr>
          <a:xfrm>
            <a:off x="1881280" y="6542809"/>
            <a:ext cx="8494633" cy="246221"/>
          </a:xfrm>
          <a:prstGeom prst="rect">
            <a:avLst/>
          </a:prstGeom>
          <a:noFill/>
        </p:spPr>
        <p:txBody>
          <a:bodyPr wrap="none">
            <a:spAutoFit/>
          </a:bodyPr>
          <a:lstStyle/>
          <a:p>
            <a:pPr>
              <a:defRPr sz="1000">
                <a:solidFill>
                  <a:srgbClr val="295F91"/>
                </a:solidFill>
              </a:defRPr>
            </a:pPr>
            <a:r>
              <a:rPr lang="en-US" dirty="0"/>
              <a:t>Tom Gosche- </a:t>
            </a:r>
            <a:r>
              <a:rPr dirty="0"/>
              <a:t>The Networking Navigator </a:t>
            </a:r>
            <a:r>
              <a:rPr lang="en-US" dirty="0"/>
              <a:t>		</a:t>
            </a:r>
            <a:r>
              <a:rPr lang="en-US" dirty="0">
                <a:hlinkClick r:id="rId6"/>
              </a:rPr>
              <a:t>tom@thenetworkingnavigator.com</a:t>
            </a:r>
            <a:r>
              <a:rPr lang="en-US" dirty="0"/>
              <a:t>		 630-675-8971 	</a:t>
            </a:r>
            <a:r>
              <a:rPr lang="en-US" dirty="0">
                <a:hlinkClick r:id="rId7"/>
              </a:rPr>
              <a:t>www.thenetworkingnavigator.com</a:t>
            </a:r>
            <a:r>
              <a:rPr lang="en-US" dirty="0"/>
              <a:t>		</a:t>
            </a:r>
            <a:endParaRPr dirty="0"/>
          </a:p>
        </p:txBody>
      </p:sp>
    </p:spTree>
    <p:extLst>
      <p:ext uri="{BB962C8B-B14F-4D97-AF65-F5344CB8AC3E}">
        <p14:creationId xmlns:p14="http://schemas.microsoft.com/office/powerpoint/2010/main" val="3008287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a:extLst>
            <a:ext uri="{FF2B5EF4-FFF2-40B4-BE49-F238E27FC236}">
              <a16:creationId xmlns:a16="http://schemas.microsoft.com/office/drawing/2014/main" id="{61D11550-8578-22D5-8729-6221501BBF4A}"/>
            </a:ext>
          </a:extLst>
        </p:cNvPr>
        <p:cNvGrpSpPr/>
        <p:nvPr/>
      </p:nvGrpSpPr>
      <p:grpSpPr>
        <a:xfrm>
          <a:off x="0" y="0"/>
          <a:ext cx="0" cy="0"/>
          <a:chOff x="0" y="0"/>
          <a:chExt cx="0" cy="0"/>
        </a:xfrm>
      </p:grpSpPr>
      <p:pic>
        <p:nvPicPr>
          <p:cNvPr id="23" name="Picture 22">
            <a:extLst>
              <a:ext uri="{FF2B5EF4-FFF2-40B4-BE49-F238E27FC236}">
                <a16:creationId xmlns:a16="http://schemas.microsoft.com/office/drawing/2014/main" id="{1452B665-9844-3ACB-B820-5C0F22E8C6FB}"/>
              </a:ext>
            </a:extLst>
          </p:cNvPr>
          <p:cNvPicPr>
            <a:picLocks noChangeAspect="1"/>
          </p:cNvPicPr>
          <p:nvPr/>
        </p:nvPicPr>
        <p:blipFill>
          <a:blip r:embed="rId3"/>
          <a:stretch>
            <a:fillRect/>
          </a:stretch>
        </p:blipFill>
        <p:spPr>
          <a:xfrm>
            <a:off x="0" y="893"/>
            <a:ext cx="12188825" cy="6856214"/>
          </a:xfrm>
          <a:prstGeom prst="rect">
            <a:avLst/>
          </a:prstGeom>
        </p:spPr>
      </p:pic>
      <p:sp>
        <p:nvSpPr>
          <p:cNvPr id="3" name="Rectangle 2">
            <a:extLst>
              <a:ext uri="{FF2B5EF4-FFF2-40B4-BE49-F238E27FC236}">
                <a16:creationId xmlns:a16="http://schemas.microsoft.com/office/drawing/2014/main" id="{8C506C4F-5A67-9C32-8749-F7497787CF96}"/>
              </a:ext>
            </a:extLst>
          </p:cNvPr>
          <p:cNvSpPr/>
          <p:nvPr/>
        </p:nvSpPr>
        <p:spPr>
          <a:xfrm>
            <a:off x="914400" y="1463040"/>
            <a:ext cx="2286000" cy="91440"/>
          </a:xfrm>
          <a:prstGeom prst="rect">
            <a:avLst/>
          </a:prstGeom>
          <a:solidFill>
            <a:srgbClr val="F58A1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ounded Rectangle 4">
            <a:extLst>
              <a:ext uri="{FF2B5EF4-FFF2-40B4-BE49-F238E27FC236}">
                <a16:creationId xmlns:a16="http://schemas.microsoft.com/office/drawing/2014/main" id="{A0932362-D568-F442-4814-A9E5CD0E2A71}"/>
              </a:ext>
            </a:extLst>
          </p:cNvPr>
          <p:cNvSpPr/>
          <p:nvPr/>
        </p:nvSpPr>
        <p:spPr>
          <a:xfrm>
            <a:off x="240133" y="1994668"/>
            <a:ext cx="11708557" cy="1246500"/>
          </a:xfrm>
          <a:prstGeom prst="roundRect">
            <a:avLst/>
          </a:prstGeom>
          <a:solidFill>
            <a:srgbClr val="FFFFFF"/>
          </a:solidFill>
          <a:ln w="12700">
            <a:solidFill>
              <a:srgbClr val="295F9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sz="2100" b="1">
                <a:solidFill>
                  <a:srgbClr val="295F91"/>
                </a:solidFill>
              </a:defRPr>
            </a:pPr>
            <a:r>
              <a:rPr kumimoji="0" lang="en-US" sz="2800" b="1" i="0" u="none" strike="noStrike" kern="1200" cap="none" spc="0" normalizeH="0" baseline="0" noProof="0" dirty="0">
                <a:ln>
                  <a:noFill/>
                </a:ln>
                <a:solidFill>
                  <a:srgbClr val="295F91"/>
                </a:solidFill>
                <a:effectLst/>
                <a:uLnTx/>
                <a:uFillTx/>
                <a:latin typeface="Calibri"/>
                <a:ea typeface="+mn-ea"/>
                <a:cs typeface="+mn-cs"/>
              </a:rPr>
              <a:t>“I’m looking for a role where I can use my [top strengths/skills] </a:t>
            </a:r>
          </a:p>
          <a:p>
            <a:pPr marL="0" marR="0" lvl="0" indent="0" algn="ctr" defTabSz="457200" rtl="0" eaLnBrk="1" fontAlgn="auto" latinLnBrk="0" hangingPunct="1">
              <a:lnSpc>
                <a:spcPct val="100000"/>
              </a:lnSpc>
              <a:spcBef>
                <a:spcPts val="0"/>
              </a:spcBef>
              <a:spcAft>
                <a:spcPts val="0"/>
              </a:spcAft>
              <a:buClrTx/>
              <a:buSzTx/>
              <a:buFontTx/>
              <a:buNone/>
              <a:tabLst/>
              <a:defRPr sz="2100" b="1">
                <a:solidFill>
                  <a:srgbClr val="295F91"/>
                </a:solidFill>
              </a:defRPr>
            </a:pPr>
            <a:r>
              <a:rPr kumimoji="0" lang="en-US" sz="2800" b="1" i="0" u="none" strike="noStrike" kern="1200" cap="none" spc="0" normalizeH="0" baseline="0" noProof="0" dirty="0">
                <a:ln>
                  <a:noFill/>
                </a:ln>
                <a:solidFill>
                  <a:srgbClr val="295F91"/>
                </a:solidFill>
                <a:effectLst/>
                <a:uLnTx/>
                <a:uFillTx/>
                <a:latin typeface="Calibri"/>
                <a:ea typeface="+mn-ea"/>
                <a:cs typeface="+mn-cs"/>
              </a:rPr>
              <a:t>to [create this impact/result] for [this type of team, company, or industry].”</a:t>
            </a:r>
          </a:p>
        </p:txBody>
      </p:sp>
      <p:sp>
        <p:nvSpPr>
          <p:cNvPr id="7" name="Rectangle 6">
            <a:extLst>
              <a:ext uri="{FF2B5EF4-FFF2-40B4-BE49-F238E27FC236}">
                <a16:creationId xmlns:a16="http://schemas.microsoft.com/office/drawing/2014/main" id="{73F8DCA1-352A-B43F-CCFE-0D016A2F84A0}"/>
              </a:ext>
            </a:extLst>
          </p:cNvPr>
          <p:cNvSpPr/>
          <p:nvPr/>
        </p:nvSpPr>
        <p:spPr>
          <a:xfrm>
            <a:off x="0" y="6492240"/>
            <a:ext cx="12188952" cy="365760"/>
          </a:xfrm>
          <a:prstGeom prst="rect">
            <a:avLst/>
          </a:prstGeom>
          <a:solidFill>
            <a:srgbClr val="FFFFFF"/>
          </a:solidFill>
          <a:ln w="12700">
            <a:solidFill>
              <a:srgbClr val="295F9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a:extLst>
              <a:ext uri="{FF2B5EF4-FFF2-40B4-BE49-F238E27FC236}">
                <a16:creationId xmlns:a16="http://schemas.microsoft.com/office/drawing/2014/main" id="{65296B5F-7043-CB36-590E-FABC03FF8EAC}"/>
              </a:ext>
            </a:extLst>
          </p:cNvPr>
          <p:cNvSpPr txBox="1"/>
          <p:nvPr/>
        </p:nvSpPr>
        <p:spPr>
          <a:xfrm>
            <a:off x="11521440" y="6510528"/>
            <a:ext cx="548640" cy="320040"/>
          </a:xfrm>
          <a:prstGeom prst="rect">
            <a:avLst/>
          </a:prstGeom>
          <a:noFill/>
        </p:spPr>
        <p:txBody>
          <a:bodyPr wrap="none">
            <a:spAutoFit/>
          </a:bodyPr>
          <a:lstStyle/>
          <a:p>
            <a:pPr algn="r">
              <a:defRPr sz="1000">
                <a:solidFill>
                  <a:srgbClr val="295F91"/>
                </a:solidFill>
              </a:defRPr>
            </a:pPr>
            <a:r>
              <a:t>4</a:t>
            </a:r>
          </a:p>
        </p:txBody>
      </p:sp>
      <p:pic>
        <p:nvPicPr>
          <p:cNvPr id="10" name="Picture 9" descr="The Networking Navigator Logo with Tag.jpg">
            <a:extLst>
              <a:ext uri="{FF2B5EF4-FFF2-40B4-BE49-F238E27FC236}">
                <a16:creationId xmlns:a16="http://schemas.microsoft.com/office/drawing/2014/main" id="{D16B792D-2E3E-CA55-A42F-2C914A5B7ACA}"/>
              </a:ext>
            </a:extLst>
          </p:cNvPr>
          <p:cNvPicPr>
            <a:picLocks noChangeAspect="1"/>
          </p:cNvPicPr>
          <p:nvPr/>
        </p:nvPicPr>
        <p:blipFill>
          <a:blip r:embed="rId4"/>
          <a:stretch>
            <a:fillRect/>
          </a:stretch>
        </p:blipFill>
        <p:spPr>
          <a:xfrm>
            <a:off x="10515600" y="6419088"/>
            <a:ext cx="1467277" cy="411480"/>
          </a:xfrm>
          <a:prstGeom prst="rect">
            <a:avLst/>
          </a:prstGeom>
        </p:spPr>
      </p:pic>
      <p:sp>
        <p:nvSpPr>
          <p:cNvPr id="4" name="TextBox 3">
            <a:extLst>
              <a:ext uri="{FF2B5EF4-FFF2-40B4-BE49-F238E27FC236}">
                <a16:creationId xmlns:a16="http://schemas.microsoft.com/office/drawing/2014/main" id="{B2DD333D-3475-7796-6038-247A6C81EA33}"/>
              </a:ext>
            </a:extLst>
          </p:cNvPr>
          <p:cNvSpPr txBox="1"/>
          <p:nvPr/>
        </p:nvSpPr>
        <p:spPr>
          <a:xfrm>
            <a:off x="5056845" y="359955"/>
            <a:ext cx="6657528" cy="1200329"/>
          </a:xfrm>
          <a:prstGeom prst="rect">
            <a:avLst/>
          </a:prstGeom>
          <a:noFill/>
        </p:spPr>
        <p:txBody>
          <a:bodyPr wrap="none">
            <a:spAutoFit/>
          </a:bodyPr>
          <a:lstStyle/>
          <a:p>
            <a:pPr>
              <a:defRPr sz="3400" b="1">
                <a:solidFill>
                  <a:srgbClr val="1A3E6E"/>
                </a:solidFill>
              </a:defRPr>
            </a:pPr>
            <a:r>
              <a:rPr lang="en-US" sz="7200" dirty="0"/>
              <a:t>Brand Statement</a:t>
            </a:r>
            <a:endParaRPr sz="7200" dirty="0"/>
          </a:p>
        </p:txBody>
      </p:sp>
      <p:pic>
        <p:nvPicPr>
          <p:cNvPr id="6" name="Picture 5" descr="A close up of a logo&#10;&#10;AI-generated content may be incorrect.">
            <a:extLst>
              <a:ext uri="{FF2B5EF4-FFF2-40B4-BE49-F238E27FC236}">
                <a16:creationId xmlns:a16="http://schemas.microsoft.com/office/drawing/2014/main" id="{829D2537-17C3-4879-6F69-52964A9AE412}"/>
              </a:ext>
            </a:extLst>
          </p:cNvPr>
          <p:cNvPicPr>
            <a:picLocks noChangeAspect="1"/>
          </p:cNvPicPr>
          <p:nvPr/>
        </p:nvPicPr>
        <p:blipFill>
          <a:blip r:embed="rId5"/>
          <a:srcRect l="-4943" t="-6203" r="-3724" b="-7800"/>
          <a:stretch>
            <a:fillRect/>
          </a:stretch>
        </p:blipFill>
        <p:spPr>
          <a:xfrm>
            <a:off x="803822" y="207396"/>
            <a:ext cx="4253023" cy="1246500"/>
          </a:xfrm>
          <a:prstGeom prst="rect">
            <a:avLst/>
          </a:prstGeom>
        </p:spPr>
      </p:pic>
      <p:sp>
        <p:nvSpPr>
          <p:cNvPr id="15" name="TextBox 14"/>
          <p:cNvSpPr txBox="1"/>
          <p:nvPr/>
        </p:nvSpPr>
        <p:spPr>
          <a:xfrm>
            <a:off x="822960" y="1562455"/>
            <a:ext cx="10515600" cy="640080"/>
          </a:xfrm>
          <a:prstGeom prst="rect">
            <a:avLst/>
          </a:prstGeom>
          <a:noFill/>
        </p:spPr>
        <p:txBody>
          <a:bodyPr wrap="square" lIns="45720" rIns="45720">
            <a:spAutoFit/>
          </a:bodyPr>
          <a:lstStyle/>
          <a:p>
            <a:pPr algn="ctr">
              <a:defRPr sz="2400" b="1">
                <a:solidFill>
                  <a:srgbClr val="1A3E6E"/>
                </a:solidFill>
              </a:defRPr>
            </a:pPr>
            <a:r>
              <a:rPr dirty="0"/>
              <a:t>Connect your past experience to your future direction.</a:t>
            </a:r>
          </a:p>
        </p:txBody>
      </p:sp>
      <p:sp>
        <p:nvSpPr>
          <p:cNvPr id="17" name="Rounded Rectangle 16"/>
          <p:cNvSpPr/>
          <p:nvPr/>
        </p:nvSpPr>
        <p:spPr>
          <a:xfrm>
            <a:off x="599768" y="3437018"/>
            <a:ext cx="4989734" cy="2619653"/>
          </a:xfrm>
          <a:prstGeom prst="roundRect">
            <a:avLst/>
          </a:prstGeom>
          <a:solidFill>
            <a:srgbClr val="F2F6F9"/>
          </a:solidFill>
          <a:ln>
            <a:solidFill>
              <a:srgbClr val="295F9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18" name="TextBox 17"/>
          <p:cNvSpPr txBox="1"/>
          <p:nvPr/>
        </p:nvSpPr>
        <p:spPr>
          <a:xfrm>
            <a:off x="878254" y="3515921"/>
            <a:ext cx="4644291" cy="523220"/>
          </a:xfrm>
          <a:prstGeom prst="rect">
            <a:avLst/>
          </a:prstGeom>
          <a:noFill/>
        </p:spPr>
        <p:txBody>
          <a:bodyPr wrap="square" lIns="45720" rIns="45720">
            <a:spAutoFit/>
          </a:bodyPr>
          <a:lstStyle/>
          <a:p>
            <a:pPr algn="l">
              <a:defRPr sz="1800" b="1">
                <a:solidFill>
                  <a:srgbClr val="1A3E6E"/>
                </a:solidFill>
              </a:defRPr>
            </a:pPr>
            <a:r>
              <a:rPr sz="2800" dirty="0"/>
              <a:t>Technology</a:t>
            </a:r>
          </a:p>
        </p:txBody>
      </p:sp>
      <p:sp>
        <p:nvSpPr>
          <p:cNvPr id="19" name="TextBox 18"/>
          <p:cNvSpPr txBox="1"/>
          <p:nvPr/>
        </p:nvSpPr>
        <p:spPr>
          <a:xfrm>
            <a:off x="803822" y="4118044"/>
            <a:ext cx="4644291" cy="1938992"/>
          </a:xfrm>
          <a:prstGeom prst="rect">
            <a:avLst/>
          </a:prstGeom>
          <a:noFill/>
        </p:spPr>
        <p:txBody>
          <a:bodyPr wrap="square" lIns="45720" rIns="45720">
            <a:spAutoFit/>
          </a:bodyPr>
          <a:lstStyle/>
          <a:p>
            <a:pPr algn="l">
              <a:defRPr sz="1400" b="0">
                <a:solidFill>
                  <a:srgbClr val="232D37"/>
                </a:solidFill>
              </a:defRPr>
            </a:pPr>
            <a:r>
              <a:rPr sz="2400" dirty="0"/>
              <a:t>“I’m looking for a role where I can use my technical expertise and collaborative approach to design solutions that make systems more efficient and user-friendly.”</a:t>
            </a:r>
          </a:p>
        </p:txBody>
      </p:sp>
      <p:sp>
        <p:nvSpPr>
          <p:cNvPr id="20" name="Rounded Rectangle 19"/>
          <p:cNvSpPr/>
          <p:nvPr/>
        </p:nvSpPr>
        <p:spPr>
          <a:xfrm>
            <a:off x="6583680" y="3464437"/>
            <a:ext cx="5152182" cy="2670891"/>
          </a:xfrm>
          <a:prstGeom prst="roundRect">
            <a:avLst/>
          </a:prstGeom>
          <a:solidFill>
            <a:srgbClr val="F2F6F9"/>
          </a:solidFill>
          <a:ln>
            <a:solidFill>
              <a:srgbClr val="295F9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21" name="TextBox 20"/>
          <p:cNvSpPr txBox="1"/>
          <p:nvPr/>
        </p:nvSpPr>
        <p:spPr>
          <a:xfrm>
            <a:off x="6748272" y="3574166"/>
            <a:ext cx="4795492" cy="523220"/>
          </a:xfrm>
          <a:prstGeom prst="rect">
            <a:avLst/>
          </a:prstGeom>
          <a:noFill/>
        </p:spPr>
        <p:txBody>
          <a:bodyPr wrap="square" lIns="45720" rIns="45720">
            <a:spAutoFit/>
          </a:bodyPr>
          <a:lstStyle/>
          <a:p>
            <a:pPr algn="l">
              <a:defRPr sz="1800" b="1">
                <a:solidFill>
                  <a:srgbClr val="1A3E6E"/>
                </a:solidFill>
              </a:defRPr>
            </a:pPr>
            <a:r>
              <a:rPr sz="2800" dirty="0"/>
              <a:t>Finance</a:t>
            </a:r>
          </a:p>
        </p:txBody>
      </p:sp>
      <p:sp>
        <p:nvSpPr>
          <p:cNvPr id="22" name="TextBox 21"/>
          <p:cNvSpPr txBox="1"/>
          <p:nvPr/>
        </p:nvSpPr>
        <p:spPr>
          <a:xfrm>
            <a:off x="6762025" y="4218404"/>
            <a:ext cx="4795492" cy="1569660"/>
          </a:xfrm>
          <a:prstGeom prst="rect">
            <a:avLst/>
          </a:prstGeom>
          <a:noFill/>
        </p:spPr>
        <p:txBody>
          <a:bodyPr wrap="square" lIns="45720" rIns="45720">
            <a:spAutoFit/>
          </a:bodyPr>
          <a:lstStyle/>
          <a:p>
            <a:pPr algn="l">
              <a:defRPr sz="1400" b="0">
                <a:solidFill>
                  <a:srgbClr val="232D37"/>
                </a:solidFill>
              </a:defRPr>
            </a:pPr>
            <a:r>
              <a:rPr sz="2400" dirty="0"/>
              <a:t>“I use financial data to tell the story behind the numbers — helping leaders make informed decisions that drive profitability and growth.”</a:t>
            </a:r>
          </a:p>
        </p:txBody>
      </p:sp>
      <p:sp>
        <p:nvSpPr>
          <p:cNvPr id="25" name="TextBox 24">
            <a:extLst>
              <a:ext uri="{FF2B5EF4-FFF2-40B4-BE49-F238E27FC236}">
                <a16:creationId xmlns:a16="http://schemas.microsoft.com/office/drawing/2014/main" id="{1C75865E-4FE7-79F4-2377-518AE60AB7BD}"/>
              </a:ext>
            </a:extLst>
          </p:cNvPr>
          <p:cNvSpPr txBox="1"/>
          <p:nvPr/>
        </p:nvSpPr>
        <p:spPr>
          <a:xfrm>
            <a:off x="1881280" y="6542809"/>
            <a:ext cx="8494633" cy="246221"/>
          </a:xfrm>
          <a:prstGeom prst="rect">
            <a:avLst/>
          </a:prstGeom>
          <a:noFill/>
        </p:spPr>
        <p:txBody>
          <a:bodyPr wrap="none">
            <a:spAutoFit/>
          </a:bodyPr>
          <a:lstStyle/>
          <a:p>
            <a:pPr>
              <a:defRPr sz="1000">
                <a:solidFill>
                  <a:srgbClr val="295F91"/>
                </a:solidFill>
              </a:defRPr>
            </a:pPr>
            <a:r>
              <a:rPr lang="en-US" dirty="0"/>
              <a:t>Tom Gosche- </a:t>
            </a:r>
            <a:r>
              <a:rPr dirty="0"/>
              <a:t>The Networking Navigator </a:t>
            </a:r>
            <a:r>
              <a:rPr lang="en-US" dirty="0"/>
              <a:t>		</a:t>
            </a:r>
            <a:r>
              <a:rPr lang="en-US" dirty="0">
                <a:hlinkClick r:id="rId6"/>
              </a:rPr>
              <a:t>tom@thenetworkingnavigator.com</a:t>
            </a:r>
            <a:r>
              <a:rPr lang="en-US" dirty="0"/>
              <a:t>		 630-675-8971 	</a:t>
            </a:r>
            <a:r>
              <a:rPr lang="en-US" dirty="0">
                <a:hlinkClick r:id="rId7"/>
              </a:rPr>
              <a:t>www.thenetworkingnavigator.com</a:t>
            </a:r>
            <a:r>
              <a:rPr lang="en-US" dirty="0"/>
              <a:t>		</a:t>
            </a:r>
            <a:endParaRPr dirty="0"/>
          </a:p>
        </p:txBody>
      </p:sp>
    </p:spTree>
    <p:extLst>
      <p:ext uri="{BB962C8B-B14F-4D97-AF65-F5344CB8AC3E}">
        <p14:creationId xmlns:p14="http://schemas.microsoft.com/office/powerpoint/2010/main" val="384042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a:extLst>
            <a:ext uri="{FF2B5EF4-FFF2-40B4-BE49-F238E27FC236}">
              <a16:creationId xmlns:a16="http://schemas.microsoft.com/office/drawing/2014/main" id="{FB609696-F3B0-44C8-5FF9-C079379FE360}"/>
            </a:ext>
          </a:extLst>
        </p:cNvPr>
        <p:cNvGrpSpPr/>
        <p:nvPr/>
      </p:nvGrpSpPr>
      <p:grpSpPr>
        <a:xfrm>
          <a:off x="0" y="0"/>
          <a:ext cx="0" cy="0"/>
          <a:chOff x="0" y="0"/>
          <a:chExt cx="0" cy="0"/>
        </a:xfrm>
      </p:grpSpPr>
      <p:pic>
        <p:nvPicPr>
          <p:cNvPr id="25" name="Picture 24">
            <a:extLst>
              <a:ext uri="{FF2B5EF4-FFF2-40B4-BE49-F238E27FC236}">
                <a16:creationId xmlns:a16="http://schemas.microsoft.com/office/drawing/2014/main" id="{B6A068E4-79DD-B2C3-F38E-E02613B870FC}"/>
              </a:ext>
            </a:extLst>
          </p:cNvPr>
          <p:cNvPicPr>
            <a:picLocks noChangeAspect="1"/>
          </p:cNvPicPr>
          <p:nvPr/>
        </p:nvPicPr>
        <p:blipFill>
          <a:blip r:embed="rId3"/>
          <a:stretch>
            <a:fillRect/>
          </a:stretch>
        </p:blipFill>
        <p:spPr>
          <a:xfrm>
            <a:off x="0" y="893"/>
            <a:ext cx="12188825" cy="6856214"/>
          </a:xfrm>
          <a:prstGeom prst="rect">
            <a:avLst/>
          </a:prstGeom>
        </p:spPr>
      </p:pic>
      <p:sp>
        <p:nvSpPr>
          <p:cNvPr id="3" name="Rectangle 2">
            <a:extLst>
              <a:ext uri="{FF2B5EF4-FFF2-40B4-BE49-F238E27FC236}">
                <a16:creationId xmlns:a16="http://schemas.microsoft.com/office/drawing/2014/main" id="{018D7A0F-A538-BAB3-2CA2-9CC30331CA43}"/>
              </a:ext>
            </a:extLst>
          </p:cNvPr>
          <p:cNvSpPr/>
          <p:nvPr/>
        </p:nvSpPr>
        <p:spPr>
          <a:xfrm>
            <a:off x="914400" y="1463040"/>
            <a:ext cx="2286000" cy="91440"/>
          </a:xfrm>
          <a:prstGeom prst="rect">
            <a:avLst/>
          </a:prstGeom>
          <a:solidFill>
            <a:srgbClr val="F58A1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a:extLst>
              <a:ext uri="{FF2B5EF4-FFF2-40B4-BE49-F238E27FC236}">
                <a16:creationId xmlns:a16="http://schemas.microsoft.com/office/drawing/2014/main" id="{A68DFF83-F767-9A5D-EFFE-69B0E8E8685B}"/>
              </a:ext>
            </a:extLst>
          </p:cNvPr>
          <p:cNvSpPr/>
          <p:nvPr/>
        </p:nvSpPr>
        <p:spPr>
          <a:xfrm>
            <a:off x="0" y="6492240"/>
            <a:ext cx="12188952" cy="365760"/>
          </a:xfrm>
          <a:prstGeom prst="rect">
            <a:avLst/>
          </a:prstGeom>
          <a:solidFill>
            <a:srgbClr val="FFFFFF"/>
          </a:solidFill>
          <a:ln w="12700">
            <a:solidFill>
              <a:srgbClr val="295F9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a:extLst>
              <a:ext uri="{FF2B5EF4-FFF2-40B4-BE49-F238E27FC236}">
                <a16:creationId xmlns:a16="http://schemas.microsoft.com/office/drawing/2014/main" id="{E6F71145-5B95-72BC-1407-564748B7FF53}"/>
              </a:ext>
            </a:extLst>
          </p:cNvPr>
          <p:cNvSpPr txBox="1"/>
          <p:nvPr/>
        </p:nvSpPr>
        <p:spPr>
          <a:xfrm>
            <a:off x="11521440" y="6510528"/>
            <a:ext cx="548640" cy="320040"/>
          </a:xfrm>
          <a:prstGeom prst="rect">
            <a:avLst/>
          </a:prstGeom>
          <a:noFill/>
        </p:spPr>
        <p:txBody>
          <a:bodyPr wrap="none">
            <a:spAutoFit/>
          </a:bodyPr>
          <a:lstStyle/>
          <a:p>
            <a:pPr algn="r">
              <a:defRPr sz="1000">
                <a:solidFill>
                  <a:srgbClr val="295F91"/>
                </a:solidFill>
              </a:defRPr>
            </a:pPr>
            <a:r>
              <a:t>4</a:t>
            </a:r>
          </a:p>
        </p:txBody>
      </p:sp>
      <p:pic>
        <p:nvPicPr>
          <p:cNvPr id="10" name="Picture 9" descr="The Networking Navigator Logo with Tag.jpg">
            <a:extLst>
              <a:ext uri="{FF2B5EF4-FFF2-40B4-BE49-F238E27FC236}">
                <a16:creationId xmlns:a16="http://schemas.microsoft.com/office/drawing/2014/main" id="{415A7875-CBD3-65CD-0021-377F0D26D7EA}"/>
              </a:ext>
            </a:extLst>
          </p:cNvPr>
          <p:cNvPicPr>
            <a:picLocks noChangeAspect="1"/>
          </p:cNvPicPr>
          <p:nvPr/>
        </p:nvPicPr>
        <p:blipFill>
          <a:blip r:embed="rId4"/>
          <a:stretch>
            <a:fillRect/>
          </a:stretch>
        </p:blipFill>
        <p:spPr>
          <a:xfrm>
            <a:off x="10515600" y="6419088"/>
            <a:ext cx="1467277" cy="411480"/>
          </a:xfrm>
          <a:prstGeom prst="rect">
            <a:avLst/>
          </a:prstGeom>
        </p:spPr>
      </p:pic>
      <p:sp>
        <p:nvSpPr>
          <p:cNvPr id="4" name="TextBox 3">
            <a:extLst>
              <a:ext uri="{FF2B5EF4-FFF2-40B4-BE49-F238E27FC236}">
                <a16:creationId xmlns:a16="http://schemas.microsoft.com/office/drawing/2014/main" id="{63FE8399-525B-0CE2-5A1E-A4F00D219762}"/>
              </a:ext>
            </a:extLst>
          </p:cNvPr>
          <p:cNvSpPr txBox="1"/>
          <p:nvPr/>
        </p:nvSpPr>
        <p:spPr>
          <a:xfrm>
            <a:off x="5056845" y="359955"/>
            <a:ext cx="6657528" cy="1200329"/>
          </a:xfrm>
          <a:prstGeom prst="rect">
            <a:avLst/>
          </a:prstGeom>
          <a:noFill/>
        </p:spPr>
        <p:txBody>
          <a:bodyPr wrap="none">
            <a:spAutoFit/>
          </a:bodyPr>
          <a:lstStyle/>
          <a:p>
            <a:pPr>
              <a:defRPr sz="3400" b="1">
                <a:solidFill>
                  <a:srgbClr val="1A3E6E"/>
                </a:solidFill>
              </a:defRPr>
            </a:pPr>
            <a:r>
              <a:rPr lang="en-US" sz="7200" dirty="0"/>
              <a:t>Brand Statement</a:t>
            </a:r>
            <a:endParaRPr sz="7200" dirty="0"/>
          </a:p>
        </p:txBody>
      </p:sp>
      <p:pic>
        <p:nvPicPr>
          <p:cNvPr id="6" name="Picture 5" descr="A close up of a logo&#10;&#10;AI-generated content may be incorrect.">
            <a:extLst>
              <a:ext uri="{FF2B5EF4-FFF2-40B4-BE49-F238E27FC236}">
                <a16:creationId xmlns:a16="http://schemas.microsoft.com/office/drawing/2014/main" id="{4A956537-548F-1649-C653-1873F466B250}"/>
              </a:ext>
            </a:extLst>
          </p:cNvPr>
          <p:cNvPicPr>
            <a:picLocks noChangeAspect="1"/>
          </p:cNvPicPr>
          <p:nvPr/>
        </p:nvPicPr>
        <p:blipFill>
          <a:blip r:embed="rId5"/>
          <a:srcRect l="-4943" t="-6203" r="-3724" b="-7800"/>
          <a:stretch>
            <a:fillRect/>
          </a:stretch>
        </p:blipFill>
        <p:spPr>
          <a:xfrm>
            <a:off x="803822" y="207396"/>
            <a:ext cx="4253023" cy="1246500"/>
          </a:xfrm>
          <a:prstGeom prst="rect">
            <a:avLst/>
          </a:prstGeom>
        </p:spPr>
      </p:pic>
      <p:sp>
        <p:nvSpPr>
          <p:cNvPr id="14" name="TextBox 13"/>
          <p:cNvSpPr txBox="1"/>
          <p:nvPr/>
        </p:nvSpPr>
        <p:spPr>
          <a:xfrm>
            <a:off x="4690930" y="1525101"/>
            <a:ext cx="2496196" cy="523220"/>
          </a:xfrm>
          <a:prstGeom prst="rect">
            <a:avLst/>
          </a:prstGeom>
          <a:noFill/>
        </p:spPr>
        <p:txBody>
          <a:bodyPr wrap="none">
            <a:spAutoFit/>
          </a:bodyPr>
          <a:lstStyle/>
          <a:p>
            <a:pPr>
              <a:defRPr sz="2800" b="1">
                <a:solidFill>
                  <a:srgbClr val="1A3E6E"/>
                </a:solidFill>
              </a:defRPr>
            </a:pPr>
            <a:r>
              <a:rPr dirty="0"/>
              <a:t>More Examples</a:t>
            </a:r>
          </a:p>
        </p:txBody>
      </p:sp>
      <p:sp>
        <p:nvSpPr>
          <p:cNvPr id="15" name="Rounded Rectangle 14"/>
          <p:cNvSpPr/>
          <p:nvPr/>
        </p:nvSpPr>
        <p:spPr>
          <a:xfrm>
            <a:off x="457200" y="2032565"/>
            <a:ext cx="3429000" cy="4012946"/>
          </a:xfrm>
          <a:prstGeom prst="roundRect">
            <a:avLst/>
          </a:prstGeom>
          <a:solidFill>
            <a:srgbClr val="F2F6F9"/>
          </a:solidFill>
          <a:ln>
            <a:solidFill>
              <a:srgbClr val="295F9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731520" y="2248264"/>
            <a:ext cx="3099816" cy="830997"/>
          </a:xfrm>
          <a:prstGeom prst="rect">
            <a:avLst/>
          </a:prstGeom>
          <a:noFill/>
        </p:spPr>
        <p:txBody>
          <a:bodyPr wrap="square" lIns="45720" rIns="45720">
            <a:spAutoFit/>
          </a:bodyPr>
          <a:lstStyle/>
          <a:p>
            <a:pPr algn="l">
              <a:defRPr sz="1800" b="1">
                <a:solidFill>
                  <a:srgbClr val="1A3E6E"/>
                </a:solidFill>
              </a:defRPr>
            </a:pPr>
            <a:r>
              <a:rPr sz="2400" dirty="0"/>
              <a:t>Management / Leadership</a:t>
            </a:r>
          </a:p>
        </p:txBody>
      </p:sp>
      <p:sp>
        <p:nvSpPr>
          <p:cNvPr id="17" name="TextBox 16"/>
          <p:cNvSpPr txBox="1"/>
          <p:nvPr/>
        </p:nvSpPr>
        <p:spPr>
          <a:xfrm>
            <a:off x="621792" y="3141848"/>
            <a:ext cx="3099816" cy="2800767"/>
          </a:xfrm>
          <a:prstGeom prst="rect">
            <a:avLst/>
          </a:prstGeom>
          <a:noFill/>
        </p:spPr>
        <p:txBody>
          <a:bodyPr wrap="square" lIns="45720" rIns="45720">
            <a:spAutoFit/>
          </a:bodyPr>
          <a:lstStyle/>
          <a:p>
            <a:pPr algn="l">
              <a:defRPr sz="1400" b="0">
                <a:solidFill>
                  <a:srgbClr val="232D37"/>
                </a:solidFill>
              </a:defRPr>
            </a:pPr>
            <a:r>
              <a:rPr sz="2200" dirty="0"/>
              <a:t>“I’m looking for a management role where I can empower people to perform at their best through clear communication and consistent follow-through.”</a:t>
            </a:r>
          </a:p>
        </p:txBody>
      </p:sp>
      <p:sp>
        <p:nvSpPr>
          <p:cNvPr id="18" name="Rounded Rectangle 17"/>
          <p:cNvSpPr/>
          <p:nvPr/>
        </p:nvSpPr>
        <p:spPr>
          <a:xfrm>
            <a:off x="4224528" y="2031737"/>
            <a:ext cx="3429000" cy="4021591"/>
          </a:xfrm>
          <a:prstGeom prst="roundRect">
            <a:avLst/>
          </a:prstGeom>
          <a:solidFill>
            <a:srgbClr val="F2F6F9"/>
          </a:solidFill>
          <a:ln>
            <a:solidFill>
              <a:srgbClr val="295F9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4530852" y="2251410"/>
            <a:ext cx="3099816" cy="830997"/>
          </a:xfrm>
          <a:prstGeom prst="rect">
            <a:avLst/>
          </a:prstGeom>
          <a:noFill/>
        </p:spPr>
        <p:txBody>
          <a:bodyPr wrap="square" lIns="45720" rIns="45720">
            <a:spAutoFit/>
          </a:bodyPr>
          <a:lstStyle/>
          <a:p>
            <a:pPr algn="l">
              <a:defRPr sz="1800" b="1">
                <a:solidFill>
                  <a:srgbClr val="1A3E6E"/>
                </a:solidFill>
              </a:defRPr>
            </a:pPr>
            <a:r>
              <a:rPr sz="2400" dirty="0"/>
              <a:t>Operations / Project Management</a:t>
            </a:r>
          </a:p>
        </p:txBody>
      </p:sp>
      <p:sp>
        <p:nvSpPr>
          <p:cNvPr id="20" name="TextBox 19"/>
          <p:cNvSpPr txBox="1"/>
          <p:nvPr/>
        </p:nvSpPr>
        <p:spPr>
          <a:xfrm>
            <a:off x="4389120" y="3310127"/>
            <a:ext cx="3099816" cy="2308324"/>
          </a:xfrm>
          <a:prstGeom prst="rect">
            <a:avLst/>
          </a:prstGeom>
          <a:noFill/>
        </p:spPr>
        <p:txBody>
          <a:bodyPr wrap="square" lIns="45720" rIns="45720">
            <a:spAutoFit/>
          </a:bodyPr>
          <a:lstStyle/>
          <a:p>
            <a:pPr algn="l">
              <a:defRPr sz="1400" b="0">
                <a:solidFill>
                  <a:srgbClr val="232D37"/>
                </a:solidFill>
              </a:defRPr>
            </a:pPr>
            <a:r>
              <a:rPr sz="2400"/>
              <a:t>“I bring calm, clarity, and organization to complex projects — helping cross-functional teams stay focused, on time, and on target.”</a:t>
            </a:r>
          </a:p>
        </p:txBody>
      </p:sp>
      <p:sp>
        <p:nvSpPr>
          <p:cNvPr id="21" name="Rounded Rectangle 20"/>
          <p:cNvSpPr/>
          <p:nvPr/>
        </p:nvSpPr>
        <p:spPr>
          <a:xfrm>
            <a:off x="8001000" y="2040591"/>
            <a:ext cx="3429000" cy="3989631"/>
          </a:xfrm>
          <a:prstGeom prst="roundRect">
            <a:avLst/>
          </a:prstGeom>
          <a:solidFill>
            <a:srgbClr val="F2F6F9"/>
          </a:solidFill>
          <a:ln>
            <a:solidFill>
              <a:srgbClr val="295F9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8165592" y="2284053"/>
            <a:ext cx="3099816" cy="830997"/>
          </a:xfrm>
          <a:prstGeom prst="rect">
            <a:avLst/>
          </a:prstGeom>
          <a:noFill/>
        </p:spPr>
        <p:txBody>
          <a:bodyPr wrap="square" lIns="45720" rIns="45720">
            <a:spAutoFit/>
          </a:bodyPr>
          <a:lstStyle/>
          <a:p>
            <a:pPr algn="l">
              <a:defRPr sz="1800" b="1">
                <a:solidFill>
                  <a:srgbClr val="1A3E6E"/>
                </a:solidFill>
              </a:defRPr>
            </a:pPr>
            <a:r>
              <a:rPr sz="2400" dirty="0"/>
              <a:t>Consulting / Client-Facing</a:t>
            </a:r>
          </a:p>
        </p:txBody>
      </p:sp>
      <p:sp>
        <p:nvSpPr>
          <p:cNvPr id="23" name="TextBox 22"/>
          <p:cNvSpPr txBox="1"/>
          <p:nvPr/>
        </p:nvSpPr>
        <p:spPr>
          <a:xfrm>
            <a:off x="8165592" y="3287021"/>
            <a:ext cx="3099816" cy="2651760"/>
          </a:xfrm>
          <a:prstGeom prst="rect">
            <a:avLst/>
          </a:prstGeom>
          <a:noFill/>
        </p:spPr>
        <p:txBody>
          <a:bodyPr wrap="square" lIns="45720" rIns="45720">
            <a:spAutoFit/>
          </a:bodyPr>
          <a:lstStyle/>
          <a:p>
            <a:pPr algn="l">
              <a:defRPr sz="1400" b="0">
                <a:solidFill>
                  <a:srgbClr val="232D37"/>
                </a:solidFill>
              </a:defRPr>
            </a:pPr>
            <a:r>
              <a:rPr sz="2400" dirty="0"/>
              <a:t>“I’m seeking a role where I can combine strategic thinking with relationship-building to help clients solve challenges and achieve lasting success.”</a:t>
            </a:r>
          </a:p>
        </p:txBody>
      </p:sp>
      <p:sp>
        <p:nvSpPr>
          <p:cNvPr id="24" name="TextBox 23"/>
          <p:cNvSpPr txBox="1"/>
          <p:nvPr/>
        </p:nvSpPr>
        <p:spPr>
          <a:xfrm>
            <a:off x="1188720" y="6089904"/>
            <a:ext cx="9784080" cy="502920"/>
          </a:xfrm>
          <a:prstGeom prst="rect">
            <a:avLst/>
          </a:prstGeom>
          <a:noFill/>
        </p:spPr>
        <p:txBody>
          <a:bodyPr wrap="square" lIns="45720" rIns="45720">
            <a:spAutoFit/>
          </a:bodyPr>
          <a:lstStyle/>
          <a:p>
            <a:pPr algn="ctr">
              <a:defRPr sz="2000" b="1">
                <a:solidFill>
                  <a:srgbClr val="F58A1F"/>
                </a:solidFill>
              </a:defRPr>
            </a:pPr>
            <a:r>
              <a:rPr dirty="0"/>
              <a:t>The goal is not to sound rehearsed. The goal is to make your direction easy to understand.</a:t>
            </a:r>
          </a:p>
        </p:txBody>
      </p:sp>
      <p:sp>
        <p:nvSpPr>
          <p:cNvPr id="27" name="TextBox 26">
            <a:extLst>
              <a:ext uri="{FF2B5EF4-FFF2-40B4-BE49-F238E27FC236}">
                <a16:creationId xmlns:a16="http://schemas.microsoft.com/office/drawing/2014/main" id="{E73BF872-31AA-011F-3553-6DE1645730F3}"/>
              </a:ext>
            </a:extLst>
          </p:cNvPr>
          <p:cNvSpPr txBox="1"/>
          <p:nvPr/>
        </p:nvSpPr>
        <p:spPr>
          <a:xfrm>
            <a:off x="1881280" y="6542809"/>
            <a:ext cx="8494633" cy="246221"/>
          </a:xfrm>
          <a:prstGeom prst="rect">
            <a:avLst/>
          </a:prstGeom>
          <a:noFill/>
        </p:spPr>
        <p:txBody>
          <a:bodyPr wrap="none">
            <a:spAutoFit/>
          </a:bodyPr>
          <a:lstStyle/>
          <a:p>
            <a:pPr>
              <a:defRPr sz="1000">
                <a:solidFill>
                  <a:srgbClr val="295F91"/>
                </a:solidFill>
              </a:defRPr>
            </a:pPr>
            <a:r>
              <a:rPr lang="en-US" dirty="0"/>
              <a:t>Tom Gosche- </a:t>
            </a:r>
            <a:r>
              <a:rPr dirty="0"/>
              <a:t>The Networking Navigator </a:t>
            </a:r>
            <a:r>
              <a:rPr lang="en-US" dirty="0"/>
              <a:t>		</a:t>
            </a:r>
            <a:r>
              <a:rPr lang="en-US" dirty="0">
                <a:hlinkClick r:id="rId6"/>
              </a:rPr>
              <a:t>tom@thenetworkingnavigator.com</a:t>
            </a:r>
            <a:r>
              <a:rPr lang="en-US" dirty="0"/>
              <a:t>		 630-675-8971 	</a:t>
            </a:r>
            <a:r>
              <a:rPr lang="en-US" dirty="0">
                <a:hlinkClick r:id="rId7"/>
              </a:rPr>
              <a:t>www.thenetworkingnavigator.com</a:t>
            </a:r>
            <a:r>
              <a:rPr lang="en-US" dirty="0"/>
              <a:t>		</a:t>
            </a:r>
            <a:endParaRPr dirty="0"/>
          </a:p>
        </p:txBody>
      </p:sp>
    </p:spTree>
    <p:extLst>
      <p:ext uri="{BB962C8B-B14F-4D97-AF65-F5344CB8AC3E}">
        <p14:creationId xmlns:p14="http://schemas.microsoft.com/office/powerpoint/2010/main" val="14057793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pic>
        <p:nvPicPr>
          <p:cNvPr id="30" name="Picture 29">
            <a:extLst>
              <a:ext uri="{FF2B5EF4-FFF2-40B4-BE49-F238E27FC236}">
                <a16:creationId xmlns:a16="http://schemas.microsoft.com/office/drawing/2014/main" id="{32EDCB87-5A93-F082-23F0-5CE134B5A19B}"/>
              </a:ext>
            </a:extLst>
          </p:cNvPr>
          <p:cNvPicPr>
            <a:picLocks noChangeAspect="1"/>
          </p:cNvPicPr>
          <p:nvPr/>
        </p:nvPicPr>
        <p:blipFill>
          <a:blip r:embed="rId3"/>
          <a:stretch>
            <a:fillRect/>
          </a:stretch>
        </p:blipFill>
        <p:spPr>
          <a:xfrm>
            <a:off x="0" y="893"/>
            <a:ext cx="12188825" cy="6856214"/>
          </a:xfrm>
          <a:prstGeom prst="rect">
            <a:avLst/>
          </a:prstGeom>
        </p:spPr>
      </p:pic>
      <p:sp>
        <p:nvSpPr>
          <p:cNvPr id="3" name="Rectangle 2"/>
          <p:cNvSpPr/>
          <p:nvPr/>
        </p:nvSpPr>
        <p:spPr>
          <a:xfrm>
            <a:off x="914400" y="1188720"/>
            <a:ext cx="2286000" cy="91440"/>
          </a:xfrm>
          <a:prstGeom prst="rect">
            <a:avLst/>
          </a:prstGeom>
          <a:solidFill>
            <a:srgbClr val="F58A1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ounded Rectangle 3"/>
          <p:cNvSpPr/>
          <p:nvPr/>
        </p:nvSpPr>
        <p:spPr>
          <a:xfrm>
            <a:off x="928051" y="1417320"/>
            <a:ext cx="10332720" cy="1098817"/>
          </a:xfrm>
          <a:prstGeom prst="roundRect">
            <a:avLst/>
          </a:prstGeom>
          <a:solidFill>
            <a:srgbClr val="FFFFFF"/>
          </a:solidFill>
          <a:ln w="12700">
            <a:solidFill>
              <a:srgbClr val="295F9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sz="2700" b="1">
                <a:solidFill>
                  <a:srgbClr val="1A3E6E"/>
                </a:solidFill>
              </a:defRPr>
            </a:pPr>
            <a:r>
              <a:rPr kumimoji="0" lang="en-US" sz="2700" b="1" i="0" u="none" strike="noStrike" kern="1200" cap="none" spc="0" normalizeH="0" baseline="0" noProof="0" dirty="0">
                <a:ln>
                  <a:noFill/>
                </a:ln>
                <a:solidFill>
                  <a:srgbClr val="1A3E6E"/>
                </a:solidFill>
                <a:effectLst/>
                <a:uLnTx/>
                <a:uFillTx/>
                <a:latin typeface="Calibri"/>
                <a:ea typeface="+mn-ea"/>
                <a:cs typeface="+mn-cs"/>
              </a:rPr>
              <a:t>Own your story. Share it clearly.</a:t>
            </a:r>
            <a:br>
              <a:rPr kumimoji="0" lang="en-US" sz="2700" b="1" i="0" u="none" strike="noStrike" kern="1200" cap="none" spc="0" normalizeH="0" baseline="0" noProof="0" dirty="0">
                <a:ln>
                  <a:noFill/>
                </a:ln>
                <a:solidFill>
                  <a:srgbClr val="1A3E6E"/>
                </a:solidFill>
                <a:effectLst/>
                <a:uLnTx/>
                <a:uFillTx/>
                <a:latin typeface="Calibri"/>
                <a:ea typeface="+mn-ea"/>
                <a:cs typeface="+mn-cs"/>
              </a:rPr>
            </a:br>
            <a:r>
              <a:rPr kumimoji="0" lang="en-US" sz="2700" b="1" i="0" u="none" strike="noStrike" kern="1200" cap="none" spc="0" normalizeH="0" baseline="0" noProof="0" dirty="0">
                <a:ln>
                  <a:noFill/>
                </a:ln>
                <a:solidFill>
                  <a:srgbClr val="1A3E6E"/>
                </a:solidFill>
                <a:effectLst/>
                <a:uLnTx/>
                <a:uFillTx/>
                <a:latin typeface="Calibri"/>
                <a:ea typeface="+mn-ea"/>
                <a:cs typeface="+mn-cs"/>
              </a:rPr>
              <a:t>Make it easy for people to understand where you are going next.</a:t>
            </a:r>
          </a:p>
        </p:txBody>
      </p:sp>
      <p:sp>
        <p:nvSpPr>
          <p:cNvPr id="7" name="Rectangle 6"/>
          <p:cNvSpPr/>
          <p:nvPr/>
        </p:nvSpPr>
        <p:spPr>
          <a:xfrm>
            <a:off x="0" y="6492240"/>
            <a:ext cx="12188952" cy="365760"/>
          </a:xfrm>
          <a:prstGeom prst="rect">
            <a:avLst/>
          </a:prstGeom>
          <a:solidFill>
            <a:srgbClr val="FFFFFF"/>
          </a:solidFill>
          <a:ln w="12700">
            <a:solidFill>
              <a:srgbClr val="295F9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11521440" y="6510528"/>
            <a:ext cx="548640" cy="320040"/>
          </a:xfrm>
          <a:prstGeom prst="rect">
            <a:avLst/>
          </a:prstGeom>
          <a:noFill/>
        </p:spPr>
        <p:txBody>
          <a:bodyPr wrap="none">
            <a:spAutoFit/>
          </a:bodyPr>
          <a:lstStyle/>
          <a:p>
            <a:pPr algn="r">
              <a:defRPr sz="1000">
                <a:solidFill>
                  <a:srgbClr val="295F91"/>
                </a:solidFill>
              </a:defRPr>
            </a:pPr>
            <a:r>
              <a:t>10</a:t>
            </a:r>
          </a:p>
        </p:txBody>
      </p:sp>
      <p:pic>
        <p:nvPicPr>
          <p:cNvPr id="10" name="Picture 9" descr="The Networking Navigator Logo with Tag.jpg"/>
          <p:cNvPicPr>
            <a:picLocks noChangeAspect="1"/>
          </p:cNvPicPr>
          <p:nvPr/>
        </p:nvPicPr>
        <p:blipFill>
          <a:blip r:embed="rId4"/>
          <a:stretch>
            <a:fillRect/>
          </a:stretch>
        </p:blipFill>
        <p:spPr>
          <a:xfrm>
            <a:off x="10515600" y="6419088"/>
            <a:ext cx="1467277" cy="411480"/>
          </a:xfrm>
          <a:prstGeom prst="rect">
            <a:avLst/>
          </a:prstGeom>
        </p:spPr>
      </p:pic>
      <p:sp>
        <p:nvSpPr>
          <p:cNvPr id="17" name="TextBox 16"/>
          <p:cNvSpPr txBox="1"/>
          <p:nvPr/>
        </p:nvSpPr>
        <p:spPr>
          <a:xfrm>
            <a:off x="822960" y="501383"/>
            <a:ext cx="7312195" cy="584775"/>
          </a:xfrm>
          <a:prstGeom prst="rect">
            <a:avLst/>
          </a:prstGeom>
          <a:noFill/>
        </p:spPr>
        <p:txBody>
          <a:bodyPr wrap="none">
            <a:spAutoFit/>
          </a:bodyPr>
          <a:lstStyle/>
          <a:p>
            <a:pPr>
              <a:defRPr sz="2800" b="1">
                <a:solidFill>
                  <a:srgbClr val="1A3E6E"/>
                </a:solidFill>
              </a:defRPr>
            </a:pPr>
            <a:r>
              <a:rPr sz="3200" dirty="0"/>
              <a:t>Your Next Opportunity Begins with Clarity</a:t>
            </a:r>
          </a:p>
        </p:txBody>
      </p:sp>
      <p:sp>
        <p:nvSpPr>
          <p:cNvPr id="19" name="Rounded Rectangle 18"/>
          <p:cNvSpPr/>
          <p:nvPr/>
        </p:nvSpPr>
        <p:spPr>
          <a:xfrm>
            <a:off x="1188720" y="2847299"/>
            <a:ext cx="2971800" cy="2010205"/>
          </a:xfrm>
          <a:prstGeom prst="roundRect">
            <a:avLst/>
          </a:prstGeom>
          <a:solidFill>
            <a:srgbClr val="F2F6F9"/>
          </a:solidFill>
          <a:ln>
            <a:solidFill>
              <a:srgbClr val="295F9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1353312" y="2957028"/>
            <a:ext cx="2642616" cy="320040"/>
          </a:xfrm>
          <a:prstGeom prst="rect">
            <a:avLst/>
          </a:prstGeom>
          <a:noFill/>
        </p:spPr>
        <p:txBody>
          <a:bodyPr wrap="square" lIns="45720" rIns="45720">
            <a:spAutoFit/>
          </a:bodyPr>
          <a:lstStyle/>
          <a:p>
            <a:pPr algn="l">
              <a:defRPr sz="1800" b="1">
                <a:solidFill>
                  <a:srgbClr val="1A3E6E"/>
                </a:solidFill>
              </a:defRPr>
            </a:pPr>
            <a:r>
              <a:rPr dirty="0"/>
              <a:t>1. Build Your B.R.A.N.D.</a:t>
            </a:r>
          </a:p>
        </p:txBody>
      </p:sp>
      <p:sp>
        <p:nvSpPr>
          <p:cNvPr id="21" name="TextBox 20"/>
          <p:cNvSpPr txBox="1"/>
          <p:nvPr/>
        </p:nvSpPr>
        <p:spPr>
          <a:xfrm>
            <a:off x="1353312" y="3350220"/>
            <a:ext cx="2642616" cy="1323439"/>
          </a:xfrm>
          <a:prstGeom prst="rect">
            <a:avLst/>
          </a:prstGeom>
          <a:noFill/>
        </p:spPr>
        <p:txBody>
          <a:bodyPr wrap="square" lIns="45720" rIns="45720">
            <a:spAutoFit/>
          </a:bodyPr>
          <a:lstStyle/>
          <a:p>
            <a:pPr algn="l">
              <a:defRPr sz="1400" b="0">
                <a:solidFill>
                  <a:srgbClr val="232D37"/>
                </a:solidFill>
              </a:defRPr>
            </a:pPr>
            <a:r>
              <a:rPr sz="2000" dirty="0"/>
              <a:t>Clarify Beliefs, Representation, Autonomy, Network, and Differentiation.</a:t>
            </a:r>
          </a:p>
        </p:txBody>
      </p:sp>
      <p:sp>
        <p:nvSpPr>
          <p:cNvPr id="22" name="Rounded Rectangle 21"/>
          <p:cNvSpPr/>
          <p:nvPr/>
        </p:nvSpPr>
        <p:spPr>
          <a:xfrm>
            <a:off x="4608512" y="2847300"/>
            <a:ext cx="2971800" cy="2010204"/>
          </a:xfrm>
          <a:prstGeom prst="roundRect">
            <a:avLst/>
          </a:prstGeom>
          <a:solidFill>
            <a:srgbClr val="F2F6F9"/>
          </a:solidFill>
          <a:ln>
            <a:solidFill>
              <a:srgbClr val="295F9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TextBox 22"/>
          <p:cNvSpPr txBox="1"/>
          <p:nvPr/>
        </p:nvSpPr>
        <p:spPr>
          <a:xfrm>
            <a:off x="4773104" y="2957028"/>
            <a:ext cx="2642616" cy="320040"/>
          </a:xfrm>
          <a:prstGeom prst="rect">
            <a:avLst/>
          </a:prstGeom>
          <a:noFill/>
        </p:spPr>
        <p:txBody>
          <a:bodyPr wrap="square" lIns="45720" rIns="45720">
            <a:spAutoFit/>
          </a:bodyPr>
          <a:lstStyle/>
          <a:p>
            <a:pPr algn="l">
              <a:defRPr sz="1800" b="1">
                <a:solidFill>
                  <a:srgbClr val="1A3E6E"/>
                </a:solidFill>
              </a:defRPr>
            </a:pPr>
            <a:r>
              <a:t>2. Write Your Statement</a:t>
            </a:r>
          </a:p>
        </p:txBody>
      </p:sp>
      <p:sp>
        <p:nvSpPr>
          <p:cNvPr id="24" name="TextBox 23"/>
          <p:cNvSpPr txBox="1"/>
          <p:nvPr/>
        </p:nvSpPr>
        <p:spPr>
          <a:xfrm>
            <a:off x="4773104" y="3350220"/>
            <a:ext cx="2642616" cy="1015663"/>
          </a:xfrm>
          <a:prstGeom prst="rect">
            <a:avLst/>
          </a:prstGeom>
          <a:noFill/>
        </p:spPr>
        <p:txBody>
          <a:bodyPr wrap="square" lIns="45720" rIns="45720">
            <a:spAutoFit/>
          </a:bodyPr>
          <a:lstStyle/>
          <a:p>
            <a:pPr algn="l">
              <a:defRPr sz="1400" b="0">
                <a:solidFill>
                  <a:srgbClr val="232D37"/>
                </a:solidFill>
              </a:defRPr>
            </a:pPr>
            <a:r>
              <a:rPr sz="2000" dirty="0"/>
              <a:t>Be ready when someone asks, “What are you looking to do next?”</a:t>
            </a:r>
          </a:p>
        </p:txBody>
      </p:sp>
      <p:sp>
        <p:nvSpPr>
          <p:cNvPr id="25" name="Rounded Rectangle 24"/>
          <p:cNvSpPr/>
          <p:nvPr/>
        </p:nvSpPr>
        <p:spPr>
          <a:xfrm>
            <a:off x="7991791" y="2847300"/>
            <a:ext cx="2971800" cy="2010204"/>
          </a:xfrm>
          <a:prstGeom prst="roundRect">
            <a:avLst/>
          </a:prstGeom>
          <a:solidFill>
            <a:srgbClr val="F2F6F9"/>
          </a:solidFill>
          <a:ln>
            <a:solidFill>
              <a:srgbClr val="295F9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TextBox 25"/>
          <p:cNvSpPr txBox="1"/>
          <p:nvPr/>
        </p:nvSpPr>
        <p:spPr>
          <a:xfrm>
            <a:off x="8156383" y="2957028"/>
            <a:ext cx="2642616" cy="320040"/>
          </a:xfrm>
          <a:prstGeom prst="rect">
            <a:avLst/>
          </a:prstGeom>
          <a:noFill/>
        </p:spPr>
        <p:txBody>
          <a:bodyPr wrap="square" lIns="45720" rIns="45720">
            <a:spAutoFit/>
          </a:bodyPr>
          <a:lstStyle/>
          <a:p>
            <a:pPr algn="l">
              <a:defRPr sz="1800" b="1">
                <a:solidFill>
                  <a:srgbClr val="1A3E6E"/>
                </a:solidFill>
              </a:defRPr>
            </a:pPr>
            <a:r>
              <a:t>3. Work Your Plan</a:t>
            </a:r>
          </a:p>
        </p:txBody>
      </p:sp>
      <p:sp>
        <p:nvSpPr>
          <p:cNvPr id="27" name="TextBox 26"/>
          <p:cNvSpPr txBox="1"/>
          <p:nvPr/>
        </p:nvSpPr>
        <p:spPr>
          <a:xfrm>
            <a:off x="8156383" y="3350220"/>
            <a:ext cx="2642616" cy="1323439"/>
          </a:xfrm>
          <a:prstGeom prst="rect">
            <a:avLst/>
          </a:prstGeom>
          <a:noFill/>
        </p:spPr>
        <p:txBody>
          <a:bodyPr wrap="square" lIns="45720" rIns="45720">
            <a:spAutoFit/>
          </a:bodyPr>
          <a:lstStyle/>
          <a:p>
            <a:pPr algn="l">
              <a:defRPr sz="1400" b="0">
                <a:solidFill>
                  <a:srgbClr val="232D37"/>
                </a:solidFill>
              </a:defRPr>
            </a:pPr>
            <a:r>
              <a:rPr sz="2000" dirty="0"/>
              <a:t>Choose Visibility, Relationship, and Recharge actions each month.</a:t>
            </a:r>
          </a:p>
        </p:txBody>
      </p:sp>
      <p:pic>
        <p:nvPicPr>
          <p:cNvPr id="11" name="Picture 10">
            <a:extLst>
              <a:ext uri="{FF2B5EF4-FFF2-40B4-BE49-F238E27FC236}">
                <a16:creationId xmlns:a16="http://schemas.microsoft.com/office/drawing/2014/main" id="{06BDE004-3FDE-F8B7-7D1B-C2EA9978FEE2}"/>
              </a:ext>
            </a:extLst>
          </p:cNvPr>
          <p:cNvPicPr>
            <a:picLocks noChangeAspect="1"/>
          </p:cNvPicPr>
          <p:nvPr/>
        </p:nvPicPr>
        <p:blipFill>
          <a:blip r:embed="rId5"/>
          <a:stretch>
            <a:fillRect/>
          </a:stretch>
        </p:blipFill>
        <p:spPr>
          <a:xfrm>
            <a:off x="-137104" y="3911712"/>
            <a:ext cx="1913147" cy="2598816"/>
          </a:xfrm>
          <a:prstGeom prst="rect">
            <a:avLst/>
          </a:prstGeom>
        </p:spPr>
      </p:pic>
      <p:sp>
        <p:nvSpPr>
          <p:cNvPr id="32" name="TextBox 31">
            <a:extLst>
              <a:ext uri="{FF2B5EF4-FFF2-40B4-BE49-F238E27FC236}">
                <a16:creationId xmlns:a16="http://schemas.microsoft.com/office/drawing/2014/main" id="{3AEAD526-6CA7-F20B-570B-97E8ED463A6B}"/>
              </a:ext>
            </a:extLst>
          </p:cNvPr>
          <p:cNvSpPr txBox="1"/>
          <p:nvPr/>
        </p:nvSpPr>
        <p:spPr>
          <a:xfrm>
            <a:off x="1881280" y="6542809"/>
            <a:ext cx="8494633" cy="246221"/>
          </a:xfrm>
          <a:prstGeom prst="rect">
            <a:avLst/>
          </a:prstGeom>
          <a:noFill/>
        </p:spPr>
        <p:txBody>
          <a:bodyPr wrap="none">
            <a:spAutoFit/>
          </a:bodyPr>
          <a:lstStyle/>
          <a:p>
            <a:pPr>
              <a:defRPr sz="1000">
                <a:solidFill>
                  <a:srgbClr val="295F91"/>
                </a:solidFill>
              </a:defRPr>
            </a:pPr>
            <a:r>
              <a:rPr lang="en-US" dirty="0"/>
              <a:t>Tom Gosche- </a:t>
            </a:r>
            <a:r>
              <a:rPr dirty="0"/>
              <a:t>The Networking Navigator </a:t>
            </a:r>
            <a:r>
              <a:rPr lang="en-US" dirty="0"/>
              <a:t>		</a:t>
            </a:r>
            <a:r>
              <a:rPr lang="en-US" dirty="0">
                <a:hlinkClick r:id="rId6"/>
              </a:rPr>
              <a:t>tom@thenetworkingnavigator.com</a:t>
            </a:r>
            <a:r>
              <a:rPr lang="en-US" dirty="0"/>
              <a:t>		 630-675-8971 	</a:t>
            </a:r>
            <a:r>
              <a:rPr lang="en-US" dirty="0">
                <a:hlinkClick r:id="rId7"/>
              </a:rPr>
              <a:t>www.thenetworkingnavigator.com</a:t>
            </a:r>
            <a:r>
              <a:rPr lang="en-US" dirty="0"/>
              <a:t>		</a:t>
            </a:r>
            <a:endParaRPr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3CC7295E-0364-1CED-F462-D97A370F7A92}"/>
              </a:ext>
            </a:extLst>
          </p:cNvPr>
          <p:cNvPicPr>
            <a:picLocks noChangeAspect="1"/>
          </p:cNvPicPr>
          <p:nvPr/>
        </p:nvPicPr>
        <p:blipFill>
          <a:blip r:embed="rId3"/>
          <a:stretch>
            <a:fillRect/>
          </a:stretch>
        </p:blipFill>
        <p:spPr>
          <a:xfrm>
            <a:off x="0" y="893"/>
            <a:ext cx="12188825" cy="6856214"/>
          </a:xfrm>
          <a:prstGeom prst="rect">
            <a:avLst/>
          </a:prstGeom>
        </p:spPr>
      </p:pic>
      <p:sp>
        <p:nvSpPr>
          <p:cNvPr id="2" name="TextBox 1"/>
          <p:cNvSpPr txBox="1"/>
          <p:nvPr/>
        </p:nvSpPr>
        <p:spPr>
          <a:xfrm>
            <a:off x="914400" y="457200"/>
            <a:ext cx="9922203" cy="615553"/>
          </a:xfrm>
          <a:prstGeom prst="rect">
            <a:avLst/>
          </a:prstGeom>
          <a:noFill/>
        </p:spPr>
        <p:txBody>
          <a:bodyPr wrap="none">
            <a:spAutoFit/>
          </a:bodyPr>
          <a:lstStyle/>
          <a:p>
            <a:pPr>
              <a:defRPr sz="3400" b="1">
                <a:solidFill>
                  <a:srgbClr val="1A3E6E"/>
                </a:solidFill>
              </a:defRPr>
            </a:pPr>
            <a:r>
              <a:rPr lang="en-US" dirty="0"/>
              <a:t>Get the Career Transition Playbook &amp; Worksheet FREE</a:t>
            </a:r>
            <a:endParaRPr dirty="0"/>
          </a:p>
        </p:txBody>
      </p:sp>
      <p:sp>
        <p:nvSpPr>
          <p:cNvPr id="3" name="Rectangle 2"/>
          <p:cNvSpPr/>
          <p:nvPr/>
        </p:nvSpPr>
        <p:spPr>
          <a:xfrm>
            <a:off x="914400" y="1188720"/>
            <a:ext cx="2286000" cy="91440"/>
          </a:xfrm>
          <a:prstGeom prst="rect">
            <a:avLst/>
          </a:prstGeom>
          <a:solidFill>
            <a:srgbClr val="F58A1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ounded Rectangle 3"/>
          <p:cNvSpPr/>
          <p:nvPr/>
        </p:nvSpPr>
        <p:spPr>
          <a:xfrm>
            <a:off x="914400" y="1417320"/>
            <a:ext cx="10332720" cy="1645920"/>
          </a:xfrm>
          <a:prstGeom prst="roundRect">
            <a:avLst/>
          </a:prstGeom>
          <a:solidFill>
            <a:srgbClr val="FFFFFF"/>
          </a:solidFill>
          <a:ln w="12700">
            <a:solidFill>
              <a:srgbClr val="295F91"/>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2000" b="1">
                <a:solidFill>
                  <a:srgbClr val="295F91"/>
                </a:solidFill>
              </a:defRPr>
            </a:pPr>
            <a:r>
              <a:rPr sz="3200" dirty="0"/>
              <a:t>When you align your brand with your strengths,</a:t>
            </a:r>
          </a:p>
          <a:p>
            <a:pPr algn="ctr">
              <a:defRPr sz="2000">
                <a:solidFill>
                  <a:srgbClr val="295F91"/>
                </a:solidFill>
              </a:defRPr>
            </a:pPr>
            <a:r>
              <a:rPr sz="3200" dirty="0"/>
              <a:t>your </a:t>
            </a:r>
            <a:r>
              <a:rPr lang="en-US" sz="3200" dirty="0"/>
              <a:t>BRAND attracts opportunities</a:t>
            </a:r>
            <a:r>
              <a:rPr sz="3200" dirty="0"/>
              <a:t>.</a:t>
            </a:r>
          </a:p>
        </p:txBody>
      </p:sp>
      <p:sp>
        <p:nvSpPr>
          <p:cNvPr id="7" name="Rectangle 6"/>
          <p:cNvSpPr/>
          <p:nvPr/>
        </p:nvSpPr>
        <p:spPr>
          <a:xfrm>
            <a:off x="0" y="6492240"/>
            <a:ext cx="12188952" cy="365760"/>
          </a:xfrm>
          <a:prstGeom prst="rect">
            <a:avLst/>
          </a:prstGeom>
          <a:solidFill>
            <a:srgbClr val="FFFFFF"/>
          </a:solidFill>
          <a:ln w="12700">
            <a:solidFill>
              <a:srgbClr val="295F9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11521440" y="6510528"/>
            <a:ext cx="548640" cy="320040"/>
          </a:xfrm>
          <a:prstGeom prst="rect">
            <a:avLst/>
          </a:prstGeom>
          <a:noFill/>
        </p:spPr>
        <p:txBody>
          <a:bodyPr wrap="none">
            <a:spAutoFit/>
          </a:bodyPr>
          <a:lstStyle/>
          <a:p>
            <a:pPr algn="r">
              <a:defRPr sz="1000">
                <a:solidFill>
                  <a:srgbClr val="295F91"/>
                </a:solidFill>
              </a:defRPr>
            </a:pPr>
            <a:r>
              <a:t>10</a:t>
            </a:r>
          </a:p>
        </p:txBody>
      </p:sp>
      <p:pic>
        <p:nvPicPr>
          <p:cNvPr id="10" name="Picture 9" descr="The Networking Navigator Logo with Tag.jpg"/>
          <p:cNvPicPr>
            <a:picLocks noChangeAspect="1"/>
          </p:cNvPicPr>
          <p:nvPr/>
        </p:nvPicPr>
        <p:blipFill>
          <a:blip r:embed="rId4"/>
          <a:stretch>
            <a:fillRect/>
          </a:stretch>
        </p:blipFill>
        <p:spPr>
          <a:xfrm>
            <a:off x="10515600" y="6419088"/>
            <a:ext cx="1467277" cy="411480"/>
          </a:xfrm>
          <a:prstGeom prst="rect">
            <a:avLst/>
          </a:prstGeom>
        </p:spPr>
      </p:pic>
      <p:pic>
        <p:nvPicPr>
          <p:cNvPr id="12" name="Picture 11" descr="A blue and orange business card&#10;&#10;AI-generated content may be incorrect.">
            <a:extLst>
              <a:ext uri="{FF2B5EF4-FFF2-40B4-BE49-F238E27FC236}">
                <a16:creationId xmlns:a16="http://schemas.microsoft.com/office/drawing/2014/main" id="{56A0C5DA-118B-F948-3637-ECEB9C3B7D29}"/>
              </a:ext>
            </a:extLst>
          </p:cNvPr>
          <p:cNvPicPr>
            <a:picLocks noChangeAspect="1"/>
          </p:cNvPicPr>
          <p:nvPr/>
        </p:nvPicPr>
        <p:blipFill>
          <a:blip r:embed="rId5"/>
          <a:stretch>
            <a:fillRect/>
          </a:stretch>
        </p:blipFill>
        <p:spPr>
          <a:xfrm>
            <a:off x="3195360" y="3142462"/>
            <a:ext cx="5798103" cy="3313202"/>
          </a:xfrm>
          <a:prstGeom prst="rect">
            <a:avLst/>
          </a:prstGeom>
        </p:spPr>
      </p:pic>
      <p:sp>
        <p:nvSpPr>
          <p:cNvPr id="15" name="Rounded Rectangle 5">
            <a:extLst>
              <a:ext uri="{FF2B5EF4-FFF2-40B4-BE49-F238E27FC236}">
                <a16:creationId xmlns:a16="http://schemas.microsoft.com/office/drawing/2014/main" id="{70FB36D3-346A-399A-32D9-5446A33F1282}"/>
              </a:ext>
            </a:extLst>
          </p:cNvPr>
          <p:cNvSpPr/>
          <p:nvPr/>
        </p:nvSpPr>
        <p:spPr>
          <a:xfrm>
            <a:off x="914400" y="3656063"/>
            <a:ext cx="1911499" cy="2286000"/>
          </a:xfrm>
          <a:prstGeom prst="roundRect">
            <a:avLst/>
          </a:prstGeom>
          <a:solidFill>
            <a:srgbClr val="FFFFFF"/>
          </a:solidFill>
          <a:ln w="12700">
            <a:solidFill>
              <a:srgbClr val="295F91"/>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2000" b="1">
                <a:solidFill>
                  <a:srgbClr val="295F91"/>
                </a:solidFill>
              </a:defRPr>
            </a:pPr>
            <a:r>
              <a:rPr lang="en-US" sz="2400" dirty="0"/>
              <a:t>Get the Playbook and</a:t>
            </a:r>
          </a:p>
          <a:p>
            <a:pPr algn="ctr">
              <a:defRPr sz="2000" b="1">
                <a:solidFill>
                  <a:srgbClr val="295F91"/>
                </a:solidFill>
              </a:defRPr>
            </a:pPr>
            <a:r>
              <a:rPr lang="en-US" sz="2400"/>
              <a:t>Success Track</a:t>
            </a:r>
            <a:endParaRPr lang="en-US" sz="2400" dirty="0"/>
          </a:p>
        </p:txBody>
      </p:sp>
      <p:pic>
        <p:nvPicPr>
          <p:cNvPr id="11" name="Picture 10">
            <a:extLst>
              <a:ext uri="{FF2B5EF4-FFF2-40B4-BE49-F238E27FC236}">
                <a16:creationId xmlns:a16="http://schemas.microsoft.com/office/drawing/2014/main" id="{35D03692-AE5F-FE41-AC95-DAFA117B7BE6}"/>
              </a:ext>
            </a:extLst>
          </p:cNvPr>
          <p:cNvPicPr>
            <a:picLocks noChangeAspect="1"/>
          </p:cNvPicPr>
          <p:nvPr/>
        </p:nvPicPr>
        <p:blipFill>
          <a:blip r:embed="rId6"/>
          <a:srcRect l="9463" t="10575" r="8812" b="7454"/>
          <a:stretch>
            <a:fillRect/>
          </a:stretch>
        </p:blipFill>
        <p:spPr>
          <a:xfrm>
            <a:off x="9362924" y="3613417"/>
            <a:ext cx="2484947" cy="2492416"/>
          </a:xfrm>
          <a:prstGeom prst="rect">
            <a:avLst/>
          </a:prstGeom>
        </p:spPr>
      </p:pic>
      <p:sp>
        <p:nvSpPr>
          <p:cNvPr id="14" name="TextBox 13">
            <a:extLst>
              <a:ext uri="{FF2B5EF4-FFF2-40B4-BE49-F238E27FC236}">
                <a16:creationId xmlns:a16="http://schemas.microsoft.com/office/drawing/2014/main" id="{3DE17DC8-8FB0-C4DD-6273-61D1BD789142}"/>
              </a:ext>
            </a:extLst>
          </p:cNvPr>
          <p:cNvSpPr txBox="1"/>
          <p:nvPr/>
        </p:nvSpPr>
        <p:spPr>
          <a:xfrm>
            <a:off x="1364619" y="6495841"/>
            <a:ext cx="9418320" cy="457200"/>
          </a:xfrm>
          <a:prstGeom prst="rect">
            <a:avLst/>
          </a:prstGeom>
          <a:noFill/>
        </p:spPr>
        <p:txBody>
          <a:bodyPr wrap="square" lIns="45720" rIns="45720">
            <a:spAutoFit/>
          </a:bodyPr>
          <a:lstStyle/>
          <a:p>
            <a:pPr algn="ctr">
              <a:defRPr sz="2000" b="1">
                <a:solidFill>
                  <a:srgbClr val="295F91"/>
                </a:solidFill>
              </a:defRPr>
            </a:pPr>
            <a:r>
              <a:rPr dirty="0"/>
              <a:t>Get the Career Transition Playbook &amp; Worksheet • TheNetworkingNavigator.com</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4670</TotalTime>
  <Words>3153</Words>
  <Application>Microsoft Office PowerPoint</Application>
  <PresentationFormat>Custom</PresentationFormat>
  <Paragraphs>318</Paragraphs>
  <Slides>20</Slides>
  <Notes>20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Aptos</vt: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Glmusr52</dc:creator>
  <cp:keywords/>
  <dc:description>generated using python-pptx</dc:description>
  <cp:lastModifiedBy>Tom Gosche</cp:lastModifiedBy>
  <cp:revision>17</cp:revision>
  <dcterms:created xsi:type="dcterms:W3CDTF">2013-01-27T09:14:16Z</dcterms:created>
  <dcterms:modified xsi:type="dcterms:W3CDTF">2026-09-17T15:52:39Z</dcterms:modified>
  <cp:category/>
</cp:coreProperties>
</file>